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1"/>
  </p:notesMasterIdLst>
  <p:sldIdLst>
    <p:sldId id="256" r:id="rId2"/>
    <p:sldId id="262" r:id="rId3"/>
    <p:sldId id="263" r:id="rId4"/>
    <p:sldId id="267" r:id="rId5"/>
    <p:sldId id="261" r:id="rId6"/>
    <p:sldId id="268" r:id="rId7"/>
    <p:sldId id="269" r:id="rId8"/>
    <p:sldId id="283" r:id="rId9"/>
    <p:sldId id="284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8" r:id="rId18"/>
    <p:sldId id="297" r:id="rId19"/>
    <p:sldId id="296" r:id="rId20"/>
    <p:sldId id="300" r:id="rId21"/>
    <p:sldId id="301" r:id="rId22"/>
    <p:sldId id="299" r:id="rId23"/>
    <p:sldId id="294" r:id="rId24"/>
    <p:sldId id="308" r:id="rId25"/>
    <p:sldId id="309" r:id="rId26"/>
    <p:sldId id="310" r:id="rId27"/>
    <p:sldId id="311" r:id="rId28"/>
    <p:sldId id="312" r:id="rId29"/>
    <p:sldId id="314" r:id="rId30"/>
    <p:sldId id="366" r:id="rId31"/>
    <p:sldId id="302" r:id="rId32"/>
    <p:sldId id="303" r:id="rId33"/>
    <p:sldId id="304" r:id="rId34"/>
    <p:sldId id="305" r:id="rId35"/>
    <p:sldId id="306" r:id="rId36"/>
    <p:sldId id="307" r:id="rId37"/>
    <p:sldId id="313" r:id="rId38"/>
    <p:sldId id="362" r:id="rId39"/>
    <p:sldId id="363" r:id="rId40"/>
    <p:sldId id="315" r:id="rId41"/>
    <p:sldId id="316" r:id="rId42"/>
    <p:sldId id="320" r:id="rId43"/>
    <p:sldId id="317" r:id="rId44"/>
    <p:sldId id="318" r:id="rId45"/>
    <p:sldId id="321" r:id="rId46"/>
    <p:sldId id="319" r:id="rId47"/>
    <p:sldId id="322" r:id="rId48"/>
    <p:sldId id="323" r:id="rId49"/>
    <p:sldId id="324" r:id="rId50"/>
    <p:sldId id="326" r:id="rId51"/>
    <p:sldId id="325" r:id="rId52"/>
    <p:sldId id="327" r:id="rId53"/>
    <p:sldId id="328" r:id="rId54"/>
    <p:sldId id="329" r:id="rId55"/>
    <p:sldId id="365" r:id="rId56"/>
    <p:sldId id="364" r:id="rId57"/>
    <p:sldId id="330" r:id="rId58"/>
    <p:sldId id="331" r:id="rId59"/>
    <p:sldId id="333" r:id="rId60"/>
    <p:sldId id="334" r:id="rId61"/>
    <p:sldId id="335" r:id="rId62"/>
    <p:sldId id="351" r:id="rId63"/>
    <p:sldId id="336" r:id="rId64"/>
    <p:sldId id="337" r:id="rId65"/>
    <p:sldId id="338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68" r:id="rId77"/>
    <p:sldId id="369" r:id="rId78"/>
    <p:sldId id="370" r:id="rId79"/>
    <p:sldId id="352" r:id="rId80"/>
    <p:sldId id="353" r:id="rId81"/>
    <p:sldId id="354" r:id="rId82"/>
    <p:sldId id="355" r:id="rId83"/>
    <p:sldId id="356" r:id="rId84"/>
    <p:sldId id="357" r:id="rId85"/>
    <p:sldId id="361" r:id="rId86"/>
    <p:sldId id="360" r:id="rId87"/>
    <p:sldId id="359" r:id="rId88"/>
    <p:sldId id="371" r:id="rId89"/>
    <p:sldId id="281" r:id="rId90"/>
  </p:sldIdLst>
  <p:sldSz cx="20320000" cy="11430000"/>
  <p:notesSz cx="6858000" cy="9144000"/>
  <p:embeddedFontLst>
    <p:embeddedFont>
      <p:font typeface="SpoqaHanSans-Regular" panose="020B0600000101010101" charset="-127"/>
      <p:regular r:id="rId92"/>
    </p:embeddedFont>
    <p:embeddedFont>
      <p:font typeface="consolas" panose="020B0609020204030204" pitchFamily="49" charset="0"/>
      <p:regular r:id="rId93"/>
      <p:bold r:id="rId94"/>
      <p:italic r:id="rId95"/>
      <p:boldItalic r:id="rId96"/>
    </p:embeddedFont>
    <p:embeddedFont>
      <p:font typeface="Elice DigitalBaeum" panose="020B0600000101010101" pitchFamily="50" charset="-127"/>
      <p:regular r:id="rId97"/>
      <p:bold r:id="rId98"/>
    </p:embeddedFont>
    <p:embeddedFont>
      <p:font typeface="Elice DigitalCoding" panose="020B0609000101010101" pitchFamily="49" charset="-127"/>
      <p:regular r:id="rId99"/>
      <p:bold r:id="rId100"/>
    </p:embeddedFont>
    <p:embeddedFont>
      <p:font typeface="Spoqa Han Sans Neo Bold" panose="020B0800000000000000" pitchFamily="50" charset="-127"/>
      <p:bold r:id="rId101"/>
    </p:embeddedFont>
    <p:embeddedFont>
      <p:font typeface="Spoqa Han Sans Neo Light" panose="020B0300000000000000" pitchFamily="50" charset="-127"/>
      <p:regular r:id="rId102"/>
    </p:embeddedFont>
    <p:embeddedFont>
      <p:font typeface="Spoqa Han Sans Neo Medium" pitchFamily="2" charset="-127"/>
      <p:regular r:id="rId103"/>
    </p:embeddedFont>
    <p:embeddedFont>
      <p:font typeface="Spoqa Han Sans Neo Regular" panose="020B0500000000000000" pitchFamily="50" charset="-127"/>
      <p:regular r:id="rId104"/>
    </p:embeddedFont>
    <p:embeddedFont>
      <p:font typeface="엘리스 디지털코딩체" panose="020B0609000101010101" pitchFamily="49" charset="-127"/>
      <p:regular r:id="rId105"/>
      <p:bold r:id="rId10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3577" userDrawn="1">
          <p15:clr>
            <a:srgbClr val="A4A3A4"/>
          </p15:clr>
        </p15:guide>
        <p15:guide id="2" pos="64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7BC"/>
    <a:srgbClr val="EA4464"/>
    <a:srgbClr val="999999"/>
    <a:srgbClr val="00AB53"/>
    <a:srgbClr val="504FA1"/>
    <a:srgbClr val="F5CA52"/>
    <a:srgbClr val="AEAEFF"/>
    <a:srgbClr val="605FB2"/>
    <a:srgbClr val="000000"/>
    <a:srgbClr val="FE8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5" autoAdjust="0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132" y="564"/>
      </p:cViewPr>
      <p:guideLst>
        <p:guide orient="horz" pos="3577"/>
        <p:guide pos="64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4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" name="슬라이드 이미지 개체 틀 2">
            <a:extLst>
              <a:ext uri="{FF2B5EF4-FFF2-40B4-BE49-F238E27FC236}">
                <a16:creationId xmlns:a16="http://schemas.microsoft.com/office/drawing/2014/main" id="{AF44EAA1-9265-774E-BBBE-5F581AD17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50000"/>
      </a:lnSpc>
      <a:defRPr sz="1200" b="0" i="0">
        <a:latin typeface="Spoqa Han Sans Neo Light" panose="020B0300000000000000" pitchFamily="34" charset="0"/>
        <a:ea typeface="Spoqa Han Sans Neo Light" panose="020B0300000000000000" pitchFamily="34" charset="0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30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159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50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줄 과목명 + 1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8" name="Course TItle">
            <a:extLst>
              <a:ext uri="{FF2B5EF4-FFF2-40B4-BE49-F238E27FC236}">
                <a16:creationId xmlns:a16="http://schemas.microsoft.com/office/drawing/2014/main" id="{A36FF3F9-E833-DC4D-A779-F785ACE26284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6" y="3297600"/>
            <a:ext cx="14482800" cy="1470487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EC7DEAAB-198C-654F-966E-ECB2F6B938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5102624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D3BA0CB9-C6C9-B540-B583-645EBA7EA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5102623"/>
            <a:ext cx="5731089" cy="86400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02E3DAC-4DAF-184C-B4C8-9CC310360F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5194411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A39BB847-C776-EA4D-B6BB-0A360F894C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5174533"/>
            <a:ext cx="5564625" cy="754053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021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추천대상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099ACE6-D0B4-D34F-92BC-C639FFE9D6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2608" y="13970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BD205AC0-8313-4443-A3E7-18F50E4BAD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2608" y="225425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4B1D4942-EAAA-1E4A-827A-F65F0B1C47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2608" y="43128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A7034238-90B3-BE49-B4B2-AC0CE929EF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2608" y="517320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98EEE8DC-47CD-8849-8E92-2DB49ECD41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2608" y="72324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06EF5BBE-E00F-CF41-B3C9-4819CBA367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608" y="808920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A5B88-8800-7443-B966-88B05C34690E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추천대상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ACF64A-E569-5F48-911A-28B99D884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0" y="1310112"/>
            <a:ext cx="379494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38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수강목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">
            <a:extLst>
              <a:ext uri="{FF2B5EF4-FFF2-40B4-BE49-F238E27FC236}">
                <a16:creationId xmlns:a16="http://schemas.microsoft.com/office/drawing/2014/main" id="{E9CC358C-3210-7C4B-B4EC-EEB256E5188B}"/>
              </a:ext>
            </a:extLst>
          </p:cNvPr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solidFill>
                <a:srgbClr val="524FA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CDD2A-0293-3844-8623-06A05E7CB87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 err="1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수강목표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4F61F1E4-362C-6A49-9DA8-FEA184BE28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2608" y="13970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3CDD1733-CCB3-C34E-B989-B72E115DA7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2608" y="2254250"/>
            <a:ext cx="11673502" cy="14886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2FA5FFBA-C0E9-634E-912A-9C70194C1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2608" y="43128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0492582C-7180-A64C-9CC9-581412C78D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2608" y="5173200"/>
            <a:ext cx="11673502" cy="14904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9BAD071-5847-2649-A15D-1446A70B0A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2608" y="72324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9B099D7-FD25-9D4D-B764-772ED1C00C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608" y="8089200"/>
            <a:ext cx="11673502" cy="14904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12365C-CDD8-BA42-982B-77DC10AE6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301" y="1217653"/>
            <a:ext cx="684000" cy="7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725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 Title">
            <a:extLst>
              <a:ext uri="{FF2B5EF4-FFF2-40B4-BE49-F238E27FC236}">
                <a16:creationId xmlns:a16="http://schemas.microsoft.com/office/drawing/2014/main" id="{A9CA3F25-59A1-E043-9B0A-031AB4F94F8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1624" y="2192231"/>
            <a:ext cx="18466891" cy="1316599"/>
          </a:xfrm>
          <a:prstGeom prst="rect">
            <a:avLst/>
          </a:prstGeom>
        </p:spPr>
        <p:txBody>
          <a:bodyPr wrap="square" lIns="42333" tIns="42333" rIns="42333" bIns="42333" anchor="t">
            <a:noAutofit/>
          </a:bodyPr>
          <a:lstStyle>
            <a:lvl1pPr algn="l" defTabSz="486833">
              <a:lnSpc>
                <a:spcPct val="100000"/>
              </a:lnSpc>
              <a:defRPr sz="8000" b="1" i="0" spc="-159"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챕터 제목</a:t>
            </a:r>
            <a:endParaRPr dirty="0"/>
          </a:p>
        </p:txBody>
      </p:sp>
      <p:sp>
        <p:nvSpPr>
          <p:cNvPr id="4" name="01">
            <a:extLst>
              <a:ext uri="{FF2B5EF4-FFF2-40B4-BE49-F238E27FC236}">
                <a16:creationId xmlns:a16="http://schemas.microsoft.com/office/drawing/2014/main" id="{E96082C9-5A50-3841-A690-732E27BC83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1624" y="1392445"/>
            <a:ext cx="697840" cy="701046"/>
          </a:xfrm>
          <a:prstGeom prst="rect">
            <a:avLst/>
          </a:prstGeom>
        </p:spPr>
        <p:txBody>
          <a:bodyPr wrap="square" lIns="42333" tIns="42333" rIns="42333" bIns="42333" anchor="t">
            <a:noAutofit/>
          </a:bodyPr>
          <a:lstStyle>
            <a:lvl1pPr algn="l" defTabSz="486833">
              <a:lnSpc>
                <a:spcPct val="100000"/>
              </a:lnSpc>
              <a:defRPr sz="4000" b="0" i="0">
                <a:solidFill>
                  <a:srgbClr val="AEAEFF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  <a:cs typeface="Spoqa Han Sans Neo Regular" panose="020B0500000000000000" pitchFamily="34" charset="0"/>
                <a:sym typeface="SpoqaHanSans-Regular"/>
              </a:defRPr>
            </a:lvl1pPr>
          </a:lstStyle>
          <a:p>
            <a:r>
              <a:rPr lang="en-US" altLang="ko-KR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7017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5119E9AD-8B43-A748-96B2-4525DAEA5DED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8675FEB-90CA-7C46-AF0E-7B1F2AED3E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4E1D7B4-CE24-E242-B697-0D4D24E950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604FF93-6771-4143-8106-DE2005C00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89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한 줄 문장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5119E9AD-8B43-A748-96B2-4525DAEA5DED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33CCD93-72C0-4143-83C0-7015341C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D6472-FE33-F448-B661-3A55BCF05D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4800" y="5065177"/>
            <a:ext cx="18216000" cy="329904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marR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en-US" altLang="ko-Kore-KR" dirty="0"/>
              <a:t>2 ~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줄 문장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 ~ 3</a:t>
            </a:r>
            <a:r>
              <a:rPr kumimoji="1" lang="ko-KR" altLang="en-US" dirty="0"/>
              <a:t>줄 문장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~ 3</a:t>
            </a:r>
            <a:r>
              <a:rPr kumimoji="1" lang="ko-KR" altLang="en-US" dirty="0"/>
              <a:t>줄 문장</a:t>
            </a:r>
            <a:endParaRPr kumimoji="1" lang="en-US" altLang="ko-Kore-KR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3D041943-C0C3-7647-AC71-86B0D2EBE1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ABF0562-F809-2A4D-BF69-46FF137E4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7C86E8E-2FD6-D749-ABEC-3DF4D811D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F7AD51-0EB2-4B4C-9414-A667E45BC4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09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5" pos="1216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1개+짧은 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FA866F5A-B173-E34D-87A1-81BAB9F8DB77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0957E-4C21-0245-B1E7-97A699E8D5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800" y="9811548"/>
            <a:ext cx="18215999" cy="852488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설명</a:t>
            </a: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8FA13DA5-0A2A-204C-88A5-16035044B16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55455" y="2276475"/>
            <a:ext cx="18209088" cy="723717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2DFA6147-F348-4C49-B358-BBD1D395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436EEA6-B08D-2D4C-9A80-002D39B5A9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850188F1-55F7-0745-8722-4C61F81ED8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EC6F88B-5C8D-9E44-9A2F-52A8AACD1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6FCA83-7583-B643-AD61-6A4A2E198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194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2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C8229675-D36A-984A-B860-7E754BA3FECE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A26E7-C1DB-D04E-99E1-BD7303591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4800" y="10005460"/>
            <a:ext cx="8856662" cy="701897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B85F47D-204F-2048-AAFB-D040BE79A56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14796" y="10005460"/>
            <a:ext cx="8856662" cy="701897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846DB010-3282-5247-890B-0005C49037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4800" y="2462213"/>
            <a:ext cx="8856662" cy="71294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DCFB0AA-8A11-A34C-8719-85A46E8CF6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414796" y="2462213"/>
            <a:ext cx="8856662" cy="71294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20A83623-61DD-664A-936F-EB53BDB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093E8D0E-4E97-1A42-85BC-171F7AD769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23DF9FB9-4508-EC4B-9B07-A725F49A1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4243B43-3A65-CD4E-B904-113D280A9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632882-5EB8-C24D-9E3A-040E92330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8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3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C8229675-D36A-984A-B860-7E754BA3FECE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A3D3A-C391-2040-83CC-478EAF08A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8544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2A85A97F-E698-4448-8DBA-15ED60B76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59325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5E3AE9-0853-504D-97D8-10D23F51BB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3192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30B1346B-E879-5D4B-A5BA-67614087894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5456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D852ED14-7659-FE45-975B-BDF5DAC2EE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59324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356E5C7E-024E-7A4B-80B4-1B3A400A115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3863192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4E8C977D-8963-644E-90B2-FD05AE1120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61F29909-981B-134B-BADE-4BC0CCE8EE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4800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793737F-9D0B-A846-BC93-3A445D830F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5C4FB1F8-42B6-5344-9285-73B512598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CDB8FBC-FEBE-8140-BE3C-7705EEAB7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08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1개+긴 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ACB4ED1-0D92-4442-86B2-8227FB957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27917" y="2985460"/>
            <a:ext cx="8737283" cy="7020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1C8E673D-47AC-8B45-8A0A-9CEBA9D5DDC1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3E3E07C3-716E-E140-9015-A9B44A49080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54800" y="2985460"/>
            <a:ext cx="8841456" cy="702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840D4CB-6CC3-BC4C-A7E3-2A0FBC21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E4125B8-44A3-2446-AAFF-5D774C0EA3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0B446B6D-4337-3648-BD65-374D67DBDF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AFF77CD-89B9-AD42-A0B7-35D37C5E27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C60563-36A8-4F42-AB47-860F44AF73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19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긴 코드 1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6081567-8E7A-5948-BA38-4E3927E1981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13382118-B6C7-F448-8B20-4CE21635BEC3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3CAED162-DA95-5246-87AB-65B2468744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18215999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A705BE7-95A2-D140-97D3-2D3E798F97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D0D86C1-71F2-324A-BC11-BE8E972437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B4B8BE24-A700-A044-A6DE-A5CA2E2324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4D07235-3795-9E4B-9064-EAC6AA2F8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1A30B9-EB0A-CB4A-B5F9-CC4B92B77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29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과목명 + 2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8" name="Course TItle">
            <a:extLst>
              <a:ext uri="{FF2B5EF4-FFF2-40B4-BE49-F238E27FC236}">
                <a16:creationId xmlns:a16="http://schemas.microsoft.com/office/drawing/2014/main" id="{A36FF3F9-E833-DC4D-A779-F785ACE26284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6" y="3297600"/>
            <a:ext cx="14482800" cy="1470487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EC7DEAAB-198C-654F-966E-ECB2F6B938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5102624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D3BA0CB9-C6C9-B540-B583-645EBA7EA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5102623"/>
            <a:ext cx="5731089" cy="165699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02E3DAC-4DAF-184C-B4C8-9CC310360F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5194411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A39BB847-C776-EA4D-B6BB-0A360F894C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5174533"/>
            <a:ext cx="5564625" cy="1492716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84305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로 긴 코드 1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12327C12-5C82-9242-9CDE-8C65C0138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A08537C4-8C2F-EA4E-8856-1B4AC686DD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defRPr sz="3200" baseline="0" dirty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en" altLang="ko-Kore-KR" dirty="0"/>
              <a:t>import random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lotto = []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if num in lotto: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A671CAD8-24CD-D64C-871F-20682CCD2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452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defRPr sz="3200" baseline="0" dirty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en" altLang="ko-Kore-KR" dirty="0"/>
              <a:t>import random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lotto = []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if num in lotto: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	pass</a:t>
            </a:r>
            <a:endParaRPr dirty="0"/>
          </a:p>
        </p:txBody>
      </p:sp>
      <p:sp>
        <p:nvSpPr>
          <p:cNvPr id="22" name="직사각형">
            <a:extLst>
              <a:ext uri="{FF2B5EF4-FFF2-40B4-BE49-F238E27FC236}">
                <a16:creationId xmlns:a16="http://schemas.microsoft.com/office/drawing/2014/main" id="{512348DA-3D5A-CF47-B4F3-F2766BDA9A6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820E2C2-4A2E-9547-B771-56AA3BA71C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6CF62BB-5A74-B844-B818-0093A3C01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DDE07C96-38BF-FC41-949E-508DF656CA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DFA2F0E-843F-8549-ABB7-68108685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2C3378-B1A5-FB45-AA91-3B0705ACC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838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코드 2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CD3EBC2F-A32D-5240-B11C-554CCF16A2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936CB356-FE7D-5A47-94FC-AE91CE7E91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452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23" name="직사각형">
            <a:extLst>
              <a:ext uri="{FF2B5EF4-FFF2-40B4-BE49-F238E27FC236}">
                <a16:creationId xmlns:a16="http://schemas.microsoft.com/office/drawing/2014/main" id="{B6E93FE5-9ADB-2041-9157-228AA92660E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B8093DC9-9DBE-CC49-A129-D730DAE782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D416732D-6E52-054E-A49C-DA40CA753A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452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6186012-E5F3-4C45-A823-D0CBF2D2BC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A37E09FA-27FE-814A-89C8-34F47B6B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33E9905-2157-2845-B298-67525D1449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782BA62-52B3-5349-A733-E45ABD22DA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72BC6A-06BF-CE42-A0D8-33E9558E7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6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코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2CCD876-35A1-764F-9EE1-689DF3B710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4400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F0F677B8-D418-424F-95B9-CF278299D7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75200" y="3455950"/>
            <a:ext cx="8890000" cy="6948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B094D1F3-5075-764F-973F-563F80DE19C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8B55C94A-C03D-8D4E-AFDA-B919730EC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BA759F32-C3B0-B349-A110-EB89061951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4DF5BE1-90A7-4949-9F03-6DAC0D9289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7783985D-A354-D145-8F0C-FF33D357F5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639AAA-0042-E743-9FDB-B635DBB2C4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49DC03-3408-3248-8103-9666D4CE73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12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,3줄 코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F0F677B8-D418-424F-95B9-CF278299D7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4800" y="6606117"/>
            <a:ext cx="18208800" cy="4018548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C7A6807-956B-B947-81EF-584CCCDBE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608123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B094D1F3-5075-764F-973F-563F80DE19C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09B76619-A537-C743-A987-BEB23A602F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1" y="3257120"/>
            <a:ext cx="18208800" cy="270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251999" rIns="540000" bIns="251999" anchor="t">
            <a:noAutofit/>
          </a:bodyPr>
          <a:lstStyle>
            <a:lvl1pPr marL="0" marR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pPr marL="0" marR="0" lvl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import random</a:t>
            </a:r>
          </a:p>
          <a:p>
            <a:pPr marL="0" marR="0" lvl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import random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AFD4784-4253-AE43-8530-7C98F01CB3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45207412-C049-7649-BC49-426F780697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34CA6750-60BD-C746-87C1-9BD0E6CFC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535E9C3-75B1-A24C-8E31-51FFD5E7A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3B1E45-D6A0-0A44-90EC-DAD85DA100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98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"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직사각형"/>
          <p:cNvSpPr/>
          <p:nvPr userDrawn="1"/>
        </p:nvSpPr>
        <p:spPr>
          <a:xfrm>
            <a:off x="0" y="0"/>
            <a:ext cx="10160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noFill/>
              <a:latin typeface="Spoqa Han Sans Neo Medium" panose="020B0500000000000000" pitchFamily="34" charset="0"/>
              <a:ea typeface="Spoqa Han Sans Neo Medium" panose="020B0500000000000000" pitchFamily="34" charset="0"/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E377FB13-4E2E-154B-88FC-EB001C2EA1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53529" y="2851232"/>
            <a:ext cx="3109312" cy="569493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D938A07-5E19-3C44-98D1-2C515B3897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53529" y="4262221"/>
            <a:ext cx="3109312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6DDDC0E-4396-E04B-9CF6-FACE20664F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3529" y="5649340"/>
            <a:ext cx="3109311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96F7D5C9-FEE4-6B45-B3B5-C7655564E4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3530" y="7033759"/>
            <a:ext cx="3109310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EF886CE8-1112-B747-9337-625F44890D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953529" y="8416448"/>
            <a:ext cx="3109309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B69C2-9F9D-CF40-8A12-45159DF71AEF}"/>
              </a:ext>
            </a:extLst>
          </p:cNvPr>
          <p:cNvSpPr txBox="1"/>
          <p:nvPr userDrawn="1"/>
        </p:nvSpPr>
        <p:spPr>
          <a:xfrm>
            <a:off x="10953529" y="2503166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코스 매니저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CE93C-38B5-4C45-B0CA-9399F8A38394}"/>
              </a:ext>
            </a:extLst>
          </p:cNvPr>
          <p:cNvSpPr txBox="1"/>
          <p:nvPr userDrawn="1"/>
        </p:nvSpPr>
        <p:spPr>
          <a:xfrm>
            <a:off x="10953529" y="3906294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콘텐츠 제작자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D9EBF-0BB3-DC4B-965A-89FADF403154}"/>
              </a:ext>
            </a:extLst>
          </p:cNvPr>
          <p:cNvSpPr txBox="1"/>
          <p:nvPr userDrawn="1"/>
        </p:nvSpPr>
        <p:spPr>
          <a:xfrm>
            <a:off x="10953529" y="6666842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감수자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E9239-1290-1E47-A818-B908E59164C1}"/>
              </a:ext>
            </a:extLst>
          </p:cNvPr>
          <p:cNvSpPr txBox="1"/>
          <p:nvPr userDrawn="1"/>
        </p:nvSpPr>
        <p:spPr>
          <a:xfrm>
            <a:off x="10953529" y="5286568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강사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3924A-A1B9-4B44-8A6F-E4D5B571E3E4}"/>
              </a:ext>
            </a:extLst>
          </p:cNvPr>
          <p:cNvSpPr txBox="1"/>
          <p:nvPr userDrawn="1"/>
        </p:nvSpPr>
        <p:spPr>
          <a:xfrm>
            <a:off x="10953529" y="8047116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디자이너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0644-21F0-674B-BA84-96CF7A903AAA}"/>
              </a:ext>
            </a:extLst>
          </p:cNvPr>
          <p:cNvSpPr txBox="1"/>
          <p:nvPr userDrawn="1"/>
        </p:nvSpPr>
        <p:spPr>
          <a:xfrm>
            <a:off x="885824" y="1212329"/>
            <a:ext cx="2806995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6400" b="0" i="0" dirty="0" err="1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크레딧</a:t>
            </a:r>
            <a:endParaRPr kumimoji="1" lang="ko-Kore-KR" altLang="en-US" sz="6400" b="0" i="0" dirty="0">
              <a:solidFill>
                <a:srgbClr val="524FA1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5" name="이미지" descr="이미지">
            <a:extLst>
              <a:ext uri="{FF2B5EF4-FFF2-40B4-BE49-F238E27FC236}">
                <a16:creationId xmlns:a16="http://schemas.microsoft.com/office/drawing/2014/main" id="{571CAC48-917A-E647-957B-68AFA27D5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276" y="1551205"/>
            <a:ext cx="2286975" cy="3616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9709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직사각형"/>
          <p:cNvSpPr/>
          <p:nvPr/>
        </p:nvSpPr>
        <p:spPr>
          <a:xfrm>
            <a:off x="0" y="0"/>
            <a:ext cx="10160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>
              <a:latin typeface="Spoqa Han Sans Neo Medium" panose="020B0500000000000000" pitchFamily="34" charset="0"/>
              <a:ea typeface="Spoqa Han Sans Neo Medium" panose="020B0500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3105-9A51-AB40-A4BC-342846791956}"/>
              </a:ext>
            </a:extLst>
          </p:cNvPr>
          <p:cNvSpPr txBox="1"/>
          <p:nvPr userDrawn="1"/>
        </p:nvSpPr>
        <p:spPr>
          <a:xfrm>
            <a:off x="885824" y="1212329"/>
            <a:ext cx="2806995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6400" b="0" i="0" dirty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연락처</a:t>
            </a:r>
            <a:endParaRPr kumimoji="1" lang="ko-Kore-KR" altLang="en-US" sz="6400" b="0" i="0" dirty="0">
              <a:solidFill>
                <a:srgbClr val="524FA1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67EB9-8E9C-0946-9302-0FF8FF9E8A27}"/>
              </a:ext>
            </a:extLst>
          </p:cNvPr>
          <p:cNvSpPr txBox="1"/>
          <p:nvPr userDrawn="1"/>
        </p:nvSpPr>
        <p:spPr>
          <a:xfrm>
            <a:off x="10957744" y="1367275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TEL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F65172-288D-C040-872B-DB928C2B6D7A}"/>
              </a:ext>
            </a:extLst>
          </p:cNvPr>
          <p:cNvSpPr txBox="1"/>
          <p:nvPr userDrawn="1"/>
        </p:nvSpPr>
        <p:spPr>
          <a:xfrm>
            <a:off x="10957744" y="2817702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WEB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B9767D-4CC7-7444-9E06-734C77E531F3}"/>
              </a:ext>
            </a:extLst>
          </p:cNvPr>
          <p:cNvSpPr txBox="1"/>
          <p:nvPr userDrawn="1"/>
        </p:nvSpPr>
        <p:spPr>
          <a:xfrm>
            <a:off x="10957744" y="4236598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E-MAIL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6F3AB-B9C4-BD47-BD78-A36EEDDD77B9}"/>
              </a:ext>
            </a:extLst>
          </p:cNvPr>
          <p:cNvSpPr txBox="1"/>
          <p:nvPr userDrawn="1"/>
        </p:nvSpPr>
        <p:spPr>
          <a:xfrm>
            <a:off x="10957744" y="1815489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070-4633-2015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2957AE-5A0C-B04B-A6C1-FAAE9A5769D5}"/>
              </a:ext>
            </a:extLst>
          </p:cNvPr>
          <p:cNvSpPr txBox="1"/>
          <p:nvPr userDrawn="1"/>
        </p:nvSpPr>
        <p:spPr>
          <a:xfrm>
            <a:off x="10957744" y="3269194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https://</a:t>
            </a:r>
            <a:r>
              <a:rPr kumimoji="1" lang="en-US" altLang="ko-KR" sz="3000" b="0" i="0" dirty="0" err="1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elice.io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65E4A-2B6A-ED48-8995-25B3D497AA0A}"/>
              </a:ext>
            </a:extLst>
          </p:cNvPr>
          <p:cNvSpPr txBox="1"/>
          <p:nvPr userDrawn="1"/>
        </p:nvSpPr>
        <p:spPr>
          <a:xfrm>
            <a:off x="10957744" y="4687076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 err="1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contact@elice.io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pic>
        <p:nvPicPr>
          <p:cNvPr id="12" name="이미지" descr="이미지">
            <a:extLst>
              <a:ext uri="{FF2B5EF4-FFF2-40B4-BE49-F238E27FC236}">
                <a16:creationId xmlns:a16="http://schemas.microsoft.com/office/drawing/2014/main" id="{4AA9961A-AC1D-194A-A9C0-DD8FADEB1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64117" y="4695246"/>
            <a:ext cx="4267201" cy="55632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981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줄 과목명 + 1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7" y="3297600"/>
            <a:ext cx="14482799" cy="2855482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긴 과목명을 위한 템플릿입니다</a:t>
            </a:r>
            <a:r>
              <a:rPr lang="en-US" altLang="ko-KR" dirty="0"/>
              <a:t>.</a:t>
            </a:r>
            <a:r>
              <a:rPr lang="ko-KR" altLang="en-US" dirty="0"/>
              <a:t> 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FAF114CC-0C32-6045-B137-36F905513F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6573078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53366D94-E8C0-3D49-99CC-968FAA054F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90512" y="6573078"/>
            <a:ext cx="5731089" cy="864000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EED24AD-69E5-0B40-8AE3-3C06002FDD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5725" y="6664865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91E19324-E035-C147-8095-546BA88FFF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1509" y="6664865"/>
            <a:ext cx="5564625" cy="708978"/>
          </a:xfrm>
          <a:prstGeom prst="rect">
            <a:avLst/>
          </a:prstGeom>
        </p:spPr>
        <p:txBody>
          <a:bodyPr wrap="square" tIns="0" anchor="t">
            <a:no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43201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줄 과목명 + 2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7" y="3297600"/>
            <a:ext cx="14482799" cy="2855482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긴 과목명을 위한 템플릿입니다</a:t>
            </a:r>
            <a:r>
              <a:rPr lang="en-US" altLang="ko-KR" dirty="0"/>
              <a:t>.</a:t>
            </a:r>
            <a:r>
              <a:rPr lang="ko-KR" altLang="en-US" dirty="0"/>
              <a:t> 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FDB0399B-5CA8-114B-BEDA-1F15ACF128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4406" y="6571866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36928EEF-CFEC-9142-A0A4-DD31B0D6C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6571865"/>
            <a:ext cx="5731089" cy="165699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A68F3C72-0C3A-694C-812C-55C05E454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6663653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3660154F-75E9-4A43-B9E0-5168C3659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6663653"/>
            <a:ext cx="5564625" cy="1492716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18726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">
            <a:extLst>
              <a:ext uri="{FF2B5EF4-FFF2-40B4-BE49-F238E27FC236}">
                <a16:creationId xmlns:a16="http://schemas.microsoft.com/office/drawing/2014/main" id="{E9CC358C-3210-7C4B-B4EC-EEB256E5188B}"/>
              </a:ext>
            </a:extLst>
          </p:cNvPr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solidFill>
                <a:srgbClr val="524FA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CDD2A-0293-3844-8623-06A05E7CB87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목차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AA26296-FD92-2347-B627-CFF06E847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3312" y="1127125"/>
            <a:ext cx="953221" cy="8633563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200000"/>
              </a:lnSpc>
              <a:defRPr sz="4000" b="0" i="0">
                <a:solidFill>
                  <a:srgbClr val="7979D3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01.</a:t>
            </a:r>
          </a:p>
          <a:p>
            <a:pPr lvl="0"/>
            <a:r>
              <a:rPr kumimoji="1" lang="en-US" altLang="ko-Kore-KR" dirty="0"/>
              <a:t>02.</a:t>
            </a:r>
          </a:p>
          <a:p>
            <a:pPr lvl="0"/>
            <a:r>
              <a:rPr kumimoji="1" lang="en-US" altLang="ko-Kore-KR" dirty="0"/>
              <a:t>03.</a:t>
            </a:r>
          </a:p>
          <a:p>
            <a:pPr lvl="0"/>
            <a:r>
              <a:rPr kumimoji="1" lang="en-US" altLang="ko-Kore-KR" dirty="0"/>
              <a:t>04.</a:t>
            </a:r>
          </a:p>
          <a:p>
            <a:pPr lvl="0"/>
            <a:r>
              <a:rPr kumimoji="1" lang="en-US" altLang="ko-Kore-KR" dirty="0"/>
              <a:t>05.</a:t>
            </a:r>
          </a:p>
          <a:p>
            <a:pPr lvl="0"/>
            <a:r>
              <a:rPr kumimoji="1" lang="en-US" altLang="ko-Kore-KR" dirty="0"/>
              <a:t>06.</a:t>
            </a:r>
            <a:endParaRPr kumimoji="1" lang="ko-Kore-KR" altLang="en-US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416FED19-35B0-8C42-9596-6BCA3C29C2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7798" y="1127124"/>
            <a:ext cx="10232746" cy="8633563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200000"/>
              </a:lnSpc>
              <a:defRPr sz="4000"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1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2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3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4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5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E6044-1078-D740-9AD9-91E2EF054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5382" y="1296209"/>
            <a:ext cx="434843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84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4개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BF249B-FC85-E843-A4F8-9B90195FBB9E}"/>
              </a:ext>
            </a:extLst>
          </p:cNvPr>
          <p:cNvCxnSpPr>
            <a:cxnSpLocks/>
            <a:stCxn id="65" idx="0"/>
          </p:cNvCxnSpPr>
          <p:nvPr userDrawn="1"/>
        </p:nvCxnSpPr>
        <p:spPr>
          <a:xfrm>
            <a:off x="7730270" y="1636722"/>
            <a:ext cx="0" cy="979327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  <a:effectLst/>
        </p:spPr>
        <p:txBody>
          <a:bodyPr anchor="ctr">
            <a:noAutofit/>
          </a:bodyPr>
          <a:lstStyle>
            <a:lvl1pPr>
              <a:defRPr b="0" i="0" u="none"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6240029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 u="none"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6066963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DC3473-38BD-0E48-9DA2-361B7BDFE1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69EBC9DC-37DA-3F46-A222-094AE5EA0F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6847795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77662-5D81-374F-85B4-AE91AE4AD50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AE7027-8BD6-0E4C-ADEB-8A4F86687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994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4개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BF249B-FC85-E843-A4F8-9B90195FBB9E}"/>
              </a:ext>
            </a:extLst>
          </p:cNvPr>
          <p:cNvCxnSpPr>
            <a:cxnSpLocks/>
            <a:endCxn id="66" idx="4"/>
          </p:cNvCxnSpPr>
          <p:nvPr userDrawn="1"/>
        </p:nvCxnSpPr>
        <p:spPr>
          <a:xfrm flipH="1">
            <a:off x="7730270" y="0"/>
            <a:ext cx="2" cy="661321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6240029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3" y="1426535"/>
            <a:ext cx="9894876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3" y="6066963"/>
            <a:ext cx="9894876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5B51273-870F-AF45-8AF4-498F2DF26F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F7426E23-E74D-1847-94CF-6455CC03F99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6847795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C8BA9-C999-CF42-9609-296882AA3702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EDA5A0-2F27-264B-87D6-76A9CB71F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7756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6개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3243783-61D7-7149-AD67-098A9FFBA63A}"/>
              </a:ext>
            </a:extLst>
          </p:cNvPr>
          <p:cNvCxnSpPr>
            <a:cxnSpLocks/>
          </p:cNvCxnSpPr>
          <p:nvPr userDrawn="1"/>
        </p:nvCxnSpPr>
        <p:spPr>
          <a:xfrm>
            <a:off x="7730270" y="1636722"/>
            <a:ext cx="0" cy="979327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54367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4267200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64782" y="7112000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5046354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4783" y="7893050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kumimoji="1"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352DC-2C07-7B4A-9EC0-4B47EC073449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8540D3-ACF6-5E4F-9002-57085A48F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341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6개-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18CCCE9-357D-BA4C-8B10-F306DC6854D3}"/>
              </a:ext>
            </a:extLst>
          </p:cNvPr>
          <p:cNvCxnSpPr>
            <a:cxnSpLocks/>
          </p:cNvCxnSpPr>
          <p:nvPr userDrawn="1"/>
        </p:nvCxnSpPr>
        <p:spPr>
          <a:xfrm>
            <a:off x="7730270" y="-16930"/>
            <a:ext cx="0" cy="7523999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54367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4267200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64782" y="7112000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5046354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4783" y="7893050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kumimoji="1"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88815-D8B4-344C-9BA9-7F4E9511478F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94FF58-AF31-7948-A057-9DB23C46D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21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5BFF43-1C99-CA4E-BFC4-0E92A01A52C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6350"/>
            <a:ext cx="20307300" cy="11417300"/>
          </a:xfrm>
          <a:prstGeom prst="rect">
            <a:avLst/>
          </a:prstGeom>
        </p:spPr>
      </p:pic>
      <p:sp>
        <p:nvSpPr>
          <p:cNvPr id="4" name="Confidential all right reserved">
            <a:extLst>
              <a:ext uri="{FF2B5EF4-FFF2-40B4-BE49-F238E27FC236}">
                <a16:creationId xmlns:a16="http://schemas.microsoft.com/office/drawing/2014/main" id="{790A204D-6898-FF4F-9FAE-E34E86A707F1}"/>
              </a:ext>
            </a:extLst>
          </p:cNvPr>
          <p:cNvSpPr txBox="1"/>
          <p:nvPr userDrawn="1"/>
        </p:nvSpPr>
        <p:spPr>
          <a:xfrm>
            <a:off x="902878" y="10206180"/>
            <a:ext cx="4242080" cy="393269"/>
          </a:xfrm>
          <a:prstGeom prst="rect">
            <a:avLst/>
          </a:prstGeom>
          <a:solidFill>
            <a:srgbClr val="605FB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90000"/>
              </a:lnSpc>
              <a:defRPr sz="2000"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poqa Han Sans Neo Light" panose="020B0300000000000000" pitchFamily="34" charset="0"/>
                <a:ea typeface="Spoqa Han Sans Neo Light" panose="020B0300000000000000" pitchFamily="34" charset="0"/>
                <a:cs typeface="SpoqaHanSans-Regular"/>
                <a:sym typeface="SpoqaHanSans-Regular"/>
              </a:rPr>
              <a:t>Copyright Elice. All Rights Reserved</a:t>
            </a:r>
            <a:endParaRPr lang="en-US" altLang="ko-KR" sz="2000" b="0" i="0" dirty="0">
              <a:latin typeface="Spoqa Han Sans Neo Light" panose="020B0300000000000000" pitchFamily="34" charset="0"/>
              <a:ea typeface="Spoqa Han Sans Neo Light" panose="020B0300000000000000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21" r:id="rId2"/>
    <p:sldLayoutId id="2147483720" r:id="rId3"/>
    <p:sldLayoutId id="2147483722" r:id="rId4"/>
    <p:sldLayoutId id="2147483749" r:id="rId5"/>
    <p:sldLayoutId id="2147483678" r:id="rId6"/>
    <p:sldLayoutId id="2147483679" r:id="rId7"/>
    <p:sldLayoutId id="2147483676" r:id="rId8"/>
    <p:sldLayoutId id="2147483680" r:id="rId9"/>
    <p:sldLayoutId id="2147483734" r:id="rId10"/>
    <p:sldLayoutId id="2147483677" r:id="rId11"/>
    <p:sldLayoutId id="2147483750" r:id="rId12"/>
    <p:sldLayoutId id="2147483719" r:id="rId13"/>
    <p:sldLayoutId id="2147483701" r:id="rId14"/>
    <p:sldLayoutId id="2147483702" r:id="rId15"/>
    <p:sldLayoutId id="2147483712" r:id="rId16"/>
    <p:sldLayoutId id="2147483713" r:id="rId17"/>
    <p:sldLayoutId id="2147483684" r:id="rId18"/>
    <p:sldLayoutId id="2147483681" r:id="rId19"/>
    <p:sldLayoutId id="2147483682" r:id="rId20"/>
    <p:sldLayoutId id="2147483689" r:id="rId21"/>
    <p:sldLayoutId id="2147483695" r:id="rId22"/>
    <p:sldLayoutId id="2147483717" r:id="rId23"/>
    <p:sldLayoutId id="2147483747" r:id="rId24"/>
    <p:sldLayoutId id="2147483748" r:id="rId25"/>
  </p:sldLayoutIdLst>
  <p:transition spd="med"/>
  <p:txStyles>
    <p:title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3556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7112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0668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4224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veloper.mozilla.org/ko/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png"/><Relationship Id="rId4" Type="http://schemas.openxmlformats.org/officeDocument/2006/relationships/hyperlink" Target="https://www.w3schools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31F3C-26F0-CC45-B1E5-5C336A215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자바스크립트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7D5C7F-0A3D-9147-AF9F-5602C75502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D6301B-076F-4642-B1F3-1E6CB50DF1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AC7047-E785-0448-B854-28F6CDD306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3B5EB18-2B76-AF40-A045-35F88BF033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 err="1"/>
              <a:t>웹코딩</a:t>
            </a:r>
            <a:r>
              <a:rPr kumimoji="1" lang="ko-KR" altLang="en-US" dirty="0"/>
              <a:t> 기초</a:t>
            </a:r>
            <a:r>
              <a:rPr kumimoji="1" lang="en-US" altLang="ko-KR" dirty="0"/>
              <a:t>, 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25457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World Wide Web (WWW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W3</a:t>
            </a:r>
            <a:r>
              <a:rPr kumimoji="1" lang="en-US" altLang="en-US" dirty="0"/>
              <a:t>)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BA7EAFE-3975-4B76-8093-834E133CB77F}"/>
              </a:ext>
            </a:extLst>
          </p:cNvPr>
          <p:cNvSpPr txBox="1">
            <a:spLocks/>
          </p:cNvSpPr>
          <p:nvPr/>
        </p:nvSpPr>
        <p:spPr>
          <a:xfrm>
            <a:off x="14256328" y="10960487"/>
            <a:ext cx="5008872" cy="330095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출처</a:t>
            </a:r>
            <a:r>
              <a:rPr kumimoji="1" lang="en-US" altLang="ko-KR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: https://biz.sbs.co.kr/article/20000052441</a:t>
            </a:r>
            <a:endParaRPr kumimoji="1" lang="ko-Kore-KR" altLang="en-US" sz="1800" dirty="0">
              <a:solidFill>
                <a:srgbClr val="999999"/>
              </a:solidFill>
              <a:latin typeface="Spoqa Han Sans Neo Light" panose="020B0600000101010101" charset="0"/>
              <a:ea typeface="Spoqa Han Sans Neo Light" panose="020B0600000101010101" charset="0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AC3569C-872F-4422-B260-BB16DA6286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21291" y="6932615"/>
            <a:ext cx="9877417" cy="852488"/>
          </a:xfrm>
        </p:spPr>
        <p:txBody>
          <a:bodyPr/>
          <a:lstStyle/>
          <a:p>
            <a:r>
              <a:rPr lang="ko-KR" altLang="en-US" dirty="0">
                <a:solidFill>
                  <a:srgbClr val="3AB7BC"/>
                </a:solidFill>
              </a:rPr>
              <a:t>위성을 통해 어디서든 인터넷을 할 수 있는 시대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414113-883E-447D-8F55-385526D8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556242"/>
            <a:ext cx="15811500" cy="3190875"/>
          </a:xfrm>
          <a:prstGeom prst="rect">
            <a:avLst/>
          </a:prstGeom>
        </p:spPr>
      </p:pic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46C3C5C4-2894-4045-BCF3-9EC938865AD5}"/>
              </a:ext>
            </a:extLst>
          </p:cNvPr>
          <p:cNvSpPr txBox="1">
            <a:spLocks/>
          </p:cNvSpPr>
          <p:nvPr/>
        </p:nvSpPr>
        <p:spPr>
          <a:xfrm>
            <a:off x="5614772" y="8095146"/>
            <a:ext cx="9090454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>
                <a:solidFill>
                  <a:srgbClr val="FE83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웹을 통해 할 수 있는 것이 무궁무진해 졌다</a:t>
            </a:r>
            <a:r>
              <a:rPr lang="en-US" altLang="ko-KR" dirty="0">
                <a:solidFill>
                  <a:srgbClr val="FE83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  <a:endParaRPr lang="ko-KR" altLang="en-US" dirty="0">
              <a:solidFill>
                <a:srgbClr val="FE83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910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FCE3CE-037A-7D46-8E12-FBACA89B1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14413" y="2225470"/>
            <a:ext cx="18215999" cy="701676"/>
          </a:xfrm>
        </p:spPr>
        <p:txBody>
          <a:bodyPr/>
          <a:lstStyle/>
          <a:p>
            <a:r>
              <a:rPr kumimoji="1" lang="en-US" altLang="en-US" dirty="0">
                <a:latin typeface="Spoqa Han Sans Neo Bold" panose="020B0600000101010101" charset="0"/>
                <a:ea typeface="Spoqa Han Sans Neo Bold" panose="020B0600000101010101" charset="0"/>
              </a:rPr>
              <a:t>= </a:t>
            </a:r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웹페이지들의 묶음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웹사이트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BA7EAFE-3975-4B76-8093-834E133CB77F}"/>
              </a:ext>
            </a:extLst>
          </p:cNvPr>
          <p:cNvSpPr txBox="1">
            <a:spLocks/>
          </p:cNvSpPr>
          <p:nvPr/>
        </p:nvSpPr>
        <p:spPr>
          <a:xfrm>
            <a:off x="17882755" y="10960487"/>
            <a:ext cx="1382444" cy="330095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출처</a:t>
            </a:r>
            <a:r>
              <a:rPr kumimoji="1" lang="en-US" altLang="ko-KR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: </a:t>
            </a:r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네이버</a:t>
            </a:r>
            <a:endParaRPr kumimoji="1" lang="ko-Kore-KR" altLang="en-US" sz="1800" dirty="0">
              <a:solidFill>
                <a:srgbClr val="999999"/>
              </a:solidFill>
              <a:latin typeface="Spoqa Han Sans Neo Light" panose="020B0600000101010101" charset="0"/>
              <a:ea typeface="Spoqa Han Sans Neo Light" panose="020B0600000101010101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822675-584F-4734-8378-C5289C05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549" y="4091914"/>
            <a:ext cx="11515725" cy="41719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18E0FF-6D0D-4D2C-A47F-BB9CDFB33BEA}"/>
              </a:ext>
            </a:extLst>
          </p:cNvPr>
          <p:cNvSpPr/>
          <p:nvPr/>
        </p:nvSpPr>
        <p:spPr>
          <a:xfrm>
            <a:off x="4678718" y="5555602"/>
            <a:ext cx="7208482" cy="609741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845BB454-210F-4DB1-B95C-059012FEAFBA}"/>
              </a:ext>
            </a:extLst>
          </p:cNvPr>
          <p:cNvCxnSpPr>
            <a:cxnSpLocks/>
            <a:stCxn id="11" idx="1"/>
            <a:endCxn id="14" idx="0"/>
          </p:cNvCxnSpPr>
          <p:nvPr/>
        </p:nvCxnSpPr>
        <p:spPr>
          <a:xfrm rot="10800000" flipV="1">
            <a:off x="2798258" y="5860473"/>
            <a:ext cx="1880460" cy="1301316"/>
          </a:xfrm>
          <a:prstGeom prst="curvedConnector2">
            <a:avLst/>
          </a:prstGeom>
          <a:noFill/>
          <a:ln w="38100" cap="flat">
            <a:solidFill>
              <a:srgbClr val="EA446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5F807823-BE96-4066-A620-82FDE37B9C29}"/>
              </a:ext>
            </a:extLst>
          </p:cNvPr>
          <p:cNvSpPr txBox="1">
            <a:spLocks/>
          </p:cNvSpPr>
          <p:nvPr/>
        </p:nvSpPr>
        <p:spPr>
          <a:xfrm>
            <a:off x="1074883" y="7161789"/>
            <a:ext cx="344675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각 링크마다 하나의 </a:t>
            </a:r>
            <a:endParaRPr kumimoji="1" lang="en-US" altLang="ko-KR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웹페이지로 이동됨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87E4DB-7324-4325-9655-FF8C63220687}"/>
              </a:ext>
            </a:extLst>
          </p:cNvPr>
          <p:cNvSpPr/>
          <p:nvPr/>
        </p:nvSpPr>
        <p:spPr>
          <a:xfrm>
            <a:off x="4439726" y="3784608"/>
            <a:ext cx="11603838" cy="4839847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DADAD0DF-D2BB-41DD-8970-2DB453BF503D}"/>
              </a:ext>
            </a:extLst>
          </p:cNvPr>
          <p:cNvCxnSpPr>
            <a:cxnSpLocks/>
            <a:stCxn id="17" idx="3"/>
            <a:endCxn id="19" idx="0"/>
          </p:cNvCxnSpPr>
          <p:nvPr/>
        </p:nvCxnSpPr>
        <p:spPr>
          <a:xfrm>
            <a:off x="16043564" y="6204532"/>
            <a:ext cx="1426581" cy="2916794"/>
          </a:xfrm>
          <a:prstGeom prst="curvedConnector2">
            <a:avLst/>
          </a:prstGeom>
          <a:noFill/>
          <a:ln w="38100" cap="flat">
            <a:solidFill>
              <a:srgbClr val="EA446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308F9D87-251C-4C36-9F70-A20B8D99CA71}"/>
              </a:ext>
            </a:extLst>
          </p:cNvPr>
          <p:cNvSpPr txBox="1">
            <a:spLocks/>
          </p:cNvSpPr>
          <p:nvPr/>
        </p:nvSpPr>
        <p:spPr>
          <a:xfrm>
            <a:off x="15669491" y="9121326"/>
            <a:ext cx="3601308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www.naver.com</a:t>
            </a:r>
          </a:p>
          <a:p>
            <a:pPr hangingPunct="1"/>
            <a:r>
              <a:rPr kumimoji="1" lang="en-US" altLang="ko-KR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=&gt; </a:t>
            </a:r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웹사이트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31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7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FCE3CE-037A-7D46-8E12-FBACA89B1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14413" y="2225470"/>
            <a:ext cx="18215999" cy="701676"/>
          </a:xfrm>
        </p:spPr>
        <p:txBody>
          <a:bodyPr/>
          <a:lstStyle/>
          <a:p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오른쪽 클릭 </a:t>
            </a:r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-&gt; </a:t>
            </a:r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페이지 소스보기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어떻게 만들어진 것일까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BA7EAFE-3975-4B76-8093-834E133CB77F}"/>
              </a:ext>
            </a:extLst>
          </p:cNvPr>
          <p:cNvSpPr txBox="1">
            <a:spLocks/>
          </p:cNvSpPr>
          <p:nvPr/>
        </p:nvSpPr>
        <p:spPr>
          <a:xfrm>
            <a:off x="17882755" y="10960487"/>
            <a:ext cx="1382444" cy="330095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출처</a:t>
            </a:r>
            <a:r>
              <a:rPr kumimoji="1" lang="en-US" altLang="ko-KR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: </a:t>
            </a:r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네이버</a:t>
            </a:r>
            <a:endParaRPr kumimoji="1" lang="ko-Kore-KR" altLang="en-US" sz="1800" dirty="0">
              <a:solidFill>
                <a:srgbClr val="999999"/>
              </a:solidFill>
              <a:latin typeface="Spoqa Han Sans Neo Light" panose="020B0600000101010101" charset="0"/>
              <a:ea typeface="Spoqa Han Sans Neo Light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FCD2C0-B554-41B1-B78E-0B0D10B6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98" y="4371974"/>
            <a:ext cx="3333750" cy="381952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A2F1B62-CE31-458C-9A41-3CC51CE0F2A7}"/>
              </a:ext>
            </a:extLst>
          </p:cNvPr>
          <p:cNvCxnSpPr/>
          <p:nvPr/>
        </p:nvCxnSpPr>
        <p:spPr>
          <a:xfrm>
            <a:off x="2421082" y="7819592"/>
            <a:ext cx="2992582" cy="0"/>
          </a:xfrm>
          <a:prstGeom prst="line">
            <a:avLst/>
          </a:prstGeom>
          <a:noFill/>
          <a:ln w="381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A76C8F0-E55B-4283-8AF4-46EBB75D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602" y="3805237"/>
            <a:ext cx="10620375" cy="4953000"/>
          </a:xfrm>
          <a:prstGeom prst="rect">
            <a:avLst/>
          </a:prstGeom>
        </p:spPr>
      </p:pic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BBF361A9-CC66-4D58-AEA5-F60EBCFDFF4E}"/>
              </a:ext>
            </a:extLst>
          </p:cNvPr>
          <p:cNvSpPr txBox="1">
            <a:spLocks/>
          </p:cNvSpPr>
          <p:nvPr/>
        </p:nvSpPr>
        <p:spPr>
          <a:xfrm>
            <a:off x="9709837" y="9157686"/>
            <a:ext cx="710790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복잡한 소스코드로 이루어져 있음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42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어떻게 만들어진 것일까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034" name="Picture 10" descr="HTML과 CSS">
            <a:extLst>
              <a:ext uri="{FF2B5EF4-FFF2-40B4-BE49-F238E27FC236}">
                <a16:creationId xmlns:a16="http://schemas.microsoft.com/office/drawing/2014/main" id="{ABFD0B82-ABCC-4A31-9D1D-F1549DF13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49"/>
          <a:stretch/>
        </p:blipFill>
        <p:spPr bwMode="auto">
          <a:xfrm>
            <a:off x="2844800" y="1978578"/>
            <a:ext cx="354549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ML과 CSS">
            <a:extLst>
              <a:ext uri="{FF2B5EF4-FFF2-40B4-BE49-F238E27FC236}">
                <a16:creationId xmlns:a16="http://schemas.microsoft.com/office/drawing/2014/main" id="{3410F940-F2D4-47A3-A1FA-F921EA835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1" r="34930"/>
          <a:stretch/>
        </p:blipFill>
        <p:spPr bwMode="auto">
          <a:xfrm>
            <a:off x="8678041" y="1978577"/>
            <a:ext cx="2963917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ML과 CSS">
            <a:extLst>
              <a:ext uri="{FF2B5EF4-FFF2-40B4-BE49-F238E27FC236}">
                <a16:creationId xmlns:a16="http://schemas.microsoft.com/office/drawing/2014/main" id="{586B69A3-81BD-4F74-BF11-9882FFDA0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1" r="4696"/>
          <a:stretch/>
        </p:blipFill>
        <p:spPr bwMode="auto">
          <a:xfrm>
            <a:off x="14130040" y="1978578"/>
            <a:ext cx="2948748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B927677-CAAF-466F-8C51-0A748E0ABF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00658" y="7086648"/>
            <a:ext cx="1179245" cy="852488"/>
          </a:xfrm>
        </p:spPr>
        <p:txBody>
          <a:bodyPr/>
          <a:lstStyle/>
          <a:p>
            <a:r>
              <a:rPr lang="ko-KR" altLang="en-US" dirty="0"/>
              <a:t>뼈대</a:t>
            </a: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F8222F1A-873D-439A-B4A9-1C17EAF46677}"/>
              </a:ext>
            </a:extLst>
          </p:cNvPr>
          <p:cNvSpPr txBox="1">
            <a:spLocks/>
          </p:cNvSpPr>
          <p:nvPr/>
        </p:nvSpPr>
        <p:spPr>
          <a:xfrm>
            <a:off x="9850930" y="7073757"/>
            <a:ext cx="1179245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옷</a:t>
            </a:r>
          </a:p>
        </p:txBody>
      </p:sp>
      <p:sp>
        <p:nvSpPr>
          <p:cNvPr id="23" name="텍스트 개체 틀 8">
            <a:extLst>
              <a:ext uri="{FF2B5EF4-FFF2-40B4-BE49-F238E27FC236}">
                <a16:creationId xmlns:a16="http://schemas.microsoft.com/office/drawing/2014/main" id="{E8825DC7-7722-4CAF-89DA-4AE13C1B7C40}"/>
              </a:ext>
            </a:extLst>
          </p:cNvPr>
          <p:cNvSpPr txBox="1">
            <a:spLocks/>
          </p:cNvSpPr>
          <p:nvPr/>
        </p:nvSpPr>
        <p:spPr>
          <a:xfrm>
            <a:off x="15142730" y="7073757"/>
            <a:ext cx="1179245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dirty="0"/>
              <a:t>기능</a:t>
            </a:r>
          </a:p>
        </p:txBody>
      </p:sp>
      <p:sp>
        <p:nvSpPr>
          <p:cNvPr id="24" name="텍스트 개체 틀 8">
            <a:extLst>
              <a:ext uri="{FF2B5EF4-FFF2-40B4-BE49-F238E27FC236}">
                <a16:creationId xmlns:a16="http://schemas.microsoft.com/office/drawing/2014/main" id="{23077542-84F3-4D90-B8BA-25A9DDFB822A}"/>
              </a:ext>
            </a:extLst>
          </p:cNvPr>
          <p:cNvSpPr txBox="1">
            <a:spLocks/>
          </p:cNvSpPr>
          <p:nvPr/>
        </p:nvSpPr>
        <p:spPr>
          <a:xfrm>
            <a:off x="2734532" y="8057908"/>
            <a:ext cx="4274416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36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전체적인 구조를 구성</a:t>
            </a:r>
          </a:p>
        </p:txBody>
      </p:sp>
      <p:sp>
        <p:nvSpPr>
          <p:cNvPr id="25" name="텍스트 개체 틀 8">
            <a:extLst>
              <a:ext uri="{FF2B5EF4-FFF2-40B4-BE49-F238E27FC236}">
                <a16:creationId xmlns:a16="http://schemas.microsoft.com/office/drawing/2014/main" id="{6B6C59B5-4CD3-4F6A-8709-9936608E8574}"/>
              </a:ext>
            </a:extLst>
          </p:cNvPr>
          <p:cNvSpPr txBox="1">
            <a:spLocks/>
          </p:cNvSpPr>
          <p:nvPr/>
        </p:nvSpPr>
        <p:spPr>
          <a:xfrm>
            <a:off x="8180290" y="8057909"/>
            <a:ext cx="4274416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36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뼈대를 꾸며주는 역할</a:t>
            </a:r>
          </a:p>
        </p:txBody>
      </p:sp>
      <p:sp>
        <p:nvSpPr>
          <p:cNvPr id="26" name="텍스트 개체 틀 8">
            <a:extLst>
              <a:ext uri="{FF2B5EF4-FFF2-40B4-BE49-F238E27FC236}">
                <a16:creationId xmlns:a16="http://schemas.microsoft.com/office/drawing/2014/main" id="{F41A4AF3-EC4E-429F-965C-CA8A46FBC350}"/>
              </a:ext>
            </a:extLst>
          </p:cNvPr>
          <p:cNvSpPr txBox="1">
            <a:spLocks/>
          </p:cNvSpPr>
          <p:nvPr/>
        </p:nvSpPr>
        <p:spPr>
          <a:xfrm>
            <a:off x="13930403" y="8057908"/>
            <a:ext cx="4274416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ko-KR" altLang="en-US" sz="36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모든 동작에 관한 것</a:t>
            </a:r>
          </a:p>
        </p:txBody>
      </p:sp>
    </p:spTree>
    <p:extLst>
      <p:ext uri="{BB962C8B-B14F-4D97-AF65-F5344CB8AC3E}">
        <p14:creationId xmlns:p14="http://schemas.microsoft.com/office/powerpoint/2010/main" val="3411817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저렇게 복잡한 소스코드가 어떻게 보여지는 걸까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2E98DE-EF4F-4046-8E29-B44700B79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52000" y="2184620"/>
            <a:ext cx="18215999" cy="852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=&gt;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브라우저</a:t>
            </a:r>
            <a:r>
              <a:rPr lang="ko-KR" altLang="en-US" dirty="0"/>
              <a:t>가 코드를 해석하고 그려 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5C220C-4F08-40CA-A02F-A9476066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61" y="3442183"/>
            <a:ext cx="13413078" cy="6710914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5514C3EE-920C-4428-9AB4-8EDC17B1D3E9}"/>
              </a:ext>
            </a:extLst>
          </p:cNvPr>
          <p:cNvSpPr txBox="1">
            <a:spLocks/>
          </p:cNvSpPr>
          <p:nvPr/>
        </p:nvSpPr>
        <p:spPr>
          <a:xfrm>
            <a:off x="7099107" y="10153984"/>
            <a:ext cx="6121785" cy="852488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ko-KR" altLang="en-US" sz="3600" dirty="0"/>
              <a:t>수 많은 브라우저 종류와 점유율</a:t>
            </a:r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9A00160A-1CF2-4790-8680-64C6FF6CD162}"/>
              </a:ext>
            </a:extLst>
          </p:cNvPr>
          <p:cNvSpPr txBox="1">
            <a:spLocks/>
          </p:cNvSpPr>
          <p:nvPr/>
        </p:nvSpPr>
        <p:spPr>
          <a:xfrm>
            <a:off x="15704288" y="10960487"/>
            <a:ext cx="3560912" cy="330095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출처</a:t>
            </a:r>
            <a:r>
              <a:rPr kumimoji="1" lang="en-US" altLang="ko-KR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: https://gs.statcounter.com/</a:t>
            </a:r>
            <a:endParaRPr kumimoji="1" lang="ko-Kore-KR" altLang="en-US" sz="1800" dirty="0">
              <a:solidFill>
                <a:srgbClr val="999999"/>
              </a:solidFill>
              <a:latin typeface="Spoqa Han Sans Neo Light" panose="020B0600000101010101" charset="0"/>
              <a:ea typeface="Spoqa Han Sans Neo Light" panose="020B0600000101010101" charset="0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0A3A093-9C3E-4148-88E7-B45B5A6D0E9B}"/>
              </a:ext>
            </a:extLst>
          </p:cNvPr>
          <p:cNvSpPr txBox="1">
            <a:spLocks/>
          </p:cNvSpPr>
          <p:nvPr/>
        </p:nvSpPr>
        <p:spPr>
          <a:xfrm>
            <a:off x="6474259" y="5117843"/>
            <a:ext cx="3722254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sz="3200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Internet Explorer</a:t>
            </a:r>
            <a:endParaRPr kumimoji="1" lang="ko-Kore-KR" altLang="en-US" sz="3200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F6745308-22E7-4BFC-8116-1BA8C1E57FA8}"/>
              </a:ext>
            </a:extLst>
          </p:cNvPr>
          <p:cNvSpPr txBox="1">
            <a:spLocks/>
          </p:cNvSpPr>
          <p:nvPr/>
        </p:nvSpPr>
        <p:spPr>
          <a:xfrm>
            <a:off x="12315512" y="5946283"/>
            <a:ext cx="181076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sz="3200" dirty="0">
                <a:solidFill>
                  <a:srgbClr val="00AB53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Chrome</a:t>
            </a:r>
            <a:endParaRPr kumimoji="1" lang="ko-Kore-KR" altLang="en-US" sz="3200" dirty="0">
              <a:solidFill>
                <a:srgbClr val="00AB53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930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05257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FCE3CE-037A-7D46-8E12-FBACA89B1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31444" y="3500459"/>
            <a:ext cx="7257112" cy="701676"/>
          </a:xfrm>
        </p:spPr>
        <p:txBody>
          <a:bodyPr/>
          <a:lstStyle/>
          <a:p>
            <a:r>
              <a:rPr lang="en-US" altLang="ko-KR" b="1" dirty="0">
                <a:solidFill>
                  <a:srgbClr val="504FA1"/>
                </a:solidFill>
              </a:rPr>
              <a:t>H</a:t>
            </a:r>
            <a:r>
              <a:rPr lang="en-US" altLang="ko-KR" dirty="0"/>
              <a:t>yper </a:t>
            </a:r>
            <a:r>
              <a:rPr lang="en-US" altLang="ko-KR" b="1" dirty="0">
                <a:solidFill>
                  <a:srgbClr val="504FA1"/>
                </a:solidFill>
              </a:rPr>
              <a:t>T</a:t>
            </a:r>
            <a:r>
              <a:rPr lang="en-US" altLang="ko-KR" dirty="0"/>
              <a:t>ext </a:t>
            </a:r>
            <a:r>
              <a:rPr lang="en-US" altLang="ko-KR" b="1" dirty="0">
                <a:solidFill>
                  <a:srgbClr val="504FA1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b="1" dirty="0">
                <a:solidFill>
                  <a:srgbClr val="504FA1"/>
                </a:solidFill>
              </a:rPr>
              <a:t>L</a:t>
            </a:r>
            <a:r>
              <a:rPr lang="en-US" altLang="ko-KR" dirty="0"/>
              <a:t>anguage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en-US" altLang="ko-Kore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HTML </a:t>
            </a:r>
            <a:r>
              <a:rPr kumimoji="1" lang="ko-KR" altLang="en-US" dirty="0"/>
              <a:t>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51D0CE-6FB7-432B-8433-1EFB9D75004E}"/>
              </a:ext>
            </a:extLst>
          </p:cNvPr>
          <p:cNvCxnSpPr>
            <a:cxnSpLocks/>
          </p:cNvCxnSpPr>
          <p:nvPr/>
        </p:nvCxnSpPr>
        <p:spPr>
          <a:xfrm>
            <a:off x="9351818" y="4202135"/>
            <a:ext cx="4343400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70D4614E-C060-4396-B749-36EE52792A21}"/>
              </a:ext>
            </a:extLst>
          </p:cNvPr>
          <p:cNvSpPr txBox="1">
            <a:spLocks/>
          </p:cNvSpPr>
          <p:nvPr/>
        </p:nvSpPr>
        <p:spPr>
          <a:xfrm>
            <a:off x="10419773" y="4329014"/>
            <a:ext cx="2703765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b="1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마크업 언어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AE22C-A7E0-4B24-A03C-E4144736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"/>
          <a:stretch/>
        </p:blipFill>
        <p:spPr>
          <a:xfrm>
            <a:off x="3336952" y="5216234"/>
            <a:ext cx="13646095" cy="48228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90140-5271-4848-A81F-FEE45C736091}"/>
              </a:ext>
            </a:extLst>
          </p:cNvPr>
          <p:cNvSpPr/>
          <p:nvPr/>
        </p:nvSpPr>
        <p:spPr>
          <a:xfrm>
            <a:off x="3336952" y="5208782"/>
            <a:ext cx="13646095" cy="612667"/>
          </a:xfrm>
          <a:prstGeom prst="rect">
            <a:avLst/>
          </a:prstGeom>
          <a:solidFill>
            <a:srgbClr val="3AB7BC">
              <a:alpha val="50196"/>
            </a:srgbClr>
          </a:solidFill>
          <a:ln w="76200" cap="flat">
            <a:solidFill>
              <a:srgbClr val="3AB7B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Spoqa Han Sans Neo Regular" panose="020B0500000000000000" pitchFamily="50" charset="-127"/>
                <a:ea typeface="Spoqa Han Sans Neo Regular" panose="020B0500000000000000" pitchFamily="50" charset="-127"/>
                <a:sym typeface="Apple SD 산돌고딕 Neo 옅은체"/>
              </a:rPr>
              <a:t>header</a:t>
            </a: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30A226-7324-4A14-A67A-E60AD10872DD}"/>
              </a:ext>
            </a:extLst>
          </p:cNvPr>
          <p:cNvSpPr/>
          <p:nvPr/>
        </p:nvSpPr>
        <p:spPr>
          <a:xfrm>
            <a:off x="3336951" y="5876304"/>
            <a:ext cx="13646095" cy="4256742"/>
          </a:xfrm>
          <a:prstGeom prst="rect">
            <a:avLst/>
          </a:prstGeom>
          <a:solidFill>
            <a:srgbClr val="F5CA52">
              <a:alpha val="50196"/>
            </a:srgbClr>
          </a:solidFill>
          <a:ln w="76200" cap="flat">
            <a:solidFill>
              <a:srgbClr val="F5CA5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main</a:t>
            </a: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86202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en-US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/>
              <a:t>“ &lt;</a:t>
            </a:r>
            <a:r>
              <a:rPr kumimoji="1" lang="ko-KR" altLang="en-US" dirty="0"/>
              <a:t>원하는 이름</a:t>
            </a:r>
            <a:r>
              <a:rPr kumimoji="1" lang="en-US" altLang="ko-KR" dirty="0"/>
              <a:t>&gt;</a:t>
            </a: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.html</a:t>
            </a:r>
            <a:r>
              <a:rPr kumimoji="1" lang="en-US" altLang="ko-KR" dirty="0"/>
              <a:t> ” </a:t>
            </a:r>
            <a:r>
              <a:rPr kumimoji="1" lang="ko-KR" altLang="en-US" dirty="0"/>
              <a:t>형태로 저장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저장된 파일을 실행해 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6496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en-US" dirty="0"/>
              <a:t>1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E3CC8C-41EC-4151-8B28-B3D376A4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89" y="3684876"/>
            <a:ext cx="5781675" cy="942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A4352A-C42B-43C0-9A2F-67377229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845" y="3453397"/>
            <a:ext cx="7753350" cy="4038600"/>
          </a:xfrm>
          <a:prstGeom prst="rect">
            <a:avLst/>
          </a:prstGeom>
        </p:spPr>
      </p:pic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3AEC2DB0-1308-4541-8C6B-58C23E88A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936681" y="7667933"/>
            <a:ext cx="3408673" cy="119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페이지 소스 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3281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en-US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 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태그명</a:t>
            </a:r>
            <a:endParaRPr kumimoji="1" lang="en-US" altLang="en-US" dirty="0"/>
          </a:p>
          <a:p>
            <a:pPr>
              <a:lnSpc>
                <a:spcPct val="150000"/>
              </a:lnSpc>
            </a:pPr>
            <a:r>
              <a:rPr kumimoji="1" lang="en-US" altLang="en-US" dirty="0"/>
              <a:t>HTML</a:t>
            </a:r>
            <a:r>
              <a:rPr kumimoji="1" lang="ko-KR" altLang="en-US" dirty="0"/>
              <a:t>의 수 많은 요소</a:t>
            </a:r>
            <a:r>
              <a:rPr kumimoji="1" lang="en-US" altLang="ko-KR" dirty="0"/>
              <a:t> </a:t>
            </a:r>
            <a:r>
              <a:rPr kumimoji="1" lang="ko-KR" altLang="en-US" dirty="0"/>
              <a:t>명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en-US" sz="3200" dirty="0">
                <a:solidFill>
                  <a:srgbClr val="999999"/>
                </a:solidFill>
              </a:rPr>
              <a:t>(ex: </a:t>
            </a:r>
            <a:r>
              <a:rPr kumimoji="1" lang="en-US" altLang="en-US" sz="3200" dirty="0">
                <a:solidFill>
                  <a:srgbClr val="999999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head, title, body, article </a:t>
            </a:r>
            <a:r>
              <a:rPr kumimoji="1" lang="ko-KR" altLang="en-US" sz="3200" dirty="0">
                <a:solidFill>
                  <a:srgbClr val="999999"/>
                </a:solidFill>
              </a:rPr>
              <a:t>등등</a:t>
            </a:r>
            <a:r>
              <a:rPr kumimoji="1" lang="en-US" altLang="ko-KR" sz="3200" dirty="0">
                <a:solidFill>
                  <a:srgbClr val="999999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en-US" sz="3200" dirty="0">
              <a:solidFill>
                <a:srgbClr val="99999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 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주의할 점</a:t>
            </a:r>
            <a:endParaRPr kumimoji="1" lang="en-US" altLang="en-US" sz="3200" dirty="0">
              <a:solidFill>
                <a:srgbClr val="999999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u="sng" dirty="0">
                <a:solidFill>
                  <a:srgbClr val="EA4464"/>
                </a:solidFill>
              </a:rPr>
              <a:t>태그는 꼭 닫아줘야 함</a:t>
            </a:r>
            <a:r>
              <a:rPr kumimoji="1" lang="en-US" altLang="ko-KR" sz="3200" u="sng" dirty="0">
                <a:solidFill>
                  <a:srgbClr val="EA4464"/>
                </a:solidFill>
              </a:rPr>
              <a:t>!</a:t>
            </a:r>
            <a:endParaRPr kumimoji="1" lang="en-US" altLang="en-US" sz="3200" u="sng" dirty="0">
              <a:solidFill>
                <a:srgbClr val="EA4464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bg1"/>
                </a:solidFill>
              </a:rPr>
              <a:t>대소문자를 구분하지 않음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ko-Kore-KR" altLang="en-US" sz="3200" dirty="0">
              <a:solidFill>
                <a:srgbClr val="999999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태그 구성 요소</a:t>
            </a:r>
            <a:endParaRPr kumimoji="1" lang="ko-Kore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F148B-B645-4004-AC12-C6DB7A5038F5}"/>
              </a:ext>
            </a:extLst>
          </p:cNvPr>
          <p:cNvCxnSpPr>
            <a:cxnSpLocks/>
          </p:cNvCxnSpPr>
          <p:nvPr/>
        </p:nvCxnSpPr>
        <p:spPr>
          <a:xfrm>
            <a:off x="1630800" y="4561609"/>
            <a:ext cx="894191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840A83-5E23-4C57-837F-4FE967A05530}"/>
              </a:ext>
            </a:extLst>
          </p:cNvPr>
          <p:cNvCxnSpPr>
            <a:cxnSpLocks/>
          </p:cNvCxnSpPr>
          <p:nvPr/>
        </p:nvCxnSpPr>
        <p:spPr>
          <a:xfrm>
            <a:off x="8007355" y="4561609"/>
            <a:ext cx="113664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357D711B-9B54-4463-8B66-C3837FD26D2D}"/>
              </a:ext>
            </a:extLst>
          </p:cNvPr>
          <p:cNvSpPr txBox="1">
            <a:spLocks/>
          </p:cNvSpPr>
          <p:nvPr/>
        </p:nvSpPr>
        <p:spPr>
          <a:xfrm>
            <a:off x="1169039" y="4738254"/>
            <a:ext cx="183849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여는 태그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C350A9D8-3DD1-4F9D-9945-4D6B00D459AC}"/>
              </a:ext>
            </a:extLst>
          </p:cNvPr>
          <p:cNvSpPr txBox="1">
            <a:spLocks/>
          </p:cNvSpPr>
          <p:nvPr/>
        </p:nvSpPr>
        <p:spPr>
          <a:xfrm>
            <a:off x="7656430" y="4738254"/>
            <a:ext cx="183849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닫는 태그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585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DF98B2-550E-5440-BD67-E2A429C075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BA38FE-C9E8-BF42-9A23-20555AD35C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21670E-DBD4-2B46-8179-C8B7D46BF5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 </a:t>
            </a:r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이해하기</a:t>
            </a:r>
            <a:endParaRPr kumimoji="1" lang="ko-Kore-KR" altLang="en-US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0CC689-7DF9-1E40-AF76-942222F6FF0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웹사이트의 뼈대 만들기</a:t>
            </a:r>
            <a:endParaRPr kumimoji="1" lang="ko-Kore-KR" altLang="en-US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5F35AAC-93ED-314B-99C4-5A87695D7BE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ko-KR" altLang="en-US" dirty="0"/>
              <a:t>웹은 어떻게 구성되는지 알아보고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어떻게 웹사이트가 동작되는지 학습해 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B82AAFF-514F-C846-8DB8-E4DB9F4155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en-US" dirty="0"/>
              <a:t>HTML</a:t>
            </a:r>
            <a:r>
              <a:rPr kumimoji="1" lang="ko-KR" altLang="en-US" dirty="0"/>
              <a:t>이 무엇인지 배워보고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배운 지식을 통해 웹사이트의 뼈대를 작성해 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84773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/>
              <a:t>“ &lt;</a:t>
            </a:r>
            <a:r>
              <a:rPr kumimoji="1" lang="ko-KR" altLang="en-US" dirty="0"/>
              <a:t>원하는 이름</a:t>
            </a:r>
            <a:r>
              <a:rPr kumimoji="1" lang="en-US" altLang="ko-KR" dirty="0"/>
              <a:t>&gt;</a:t>
            </a: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.html</a:t>
            </a:r>
            <a:r>
              <a:rPr kumimoji="1" lang="en-US" altLang="ko-KR" dirty="0"/>
              <a:t> ” </a:t>
            </a:r>
            <a:r>
              <a:rPr kumimoji="1" lang="ko-KR" altLang="en-US" dirty="0"/>
              <a:t>형태로 저장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저장된 파일을 실행해 봅시다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style</a:t>
            </a:r>
            <a:r>
              <a:rPr kumimoji="1" lang="en-US" altLang="en-US" dirty="0"/>
              <a:t>="</a:t>
            </a:r>
            <a:r>
              <a:rPr kumimoji="1" lang="en-US" altLang="en-US" dirty="0" err="1"/>
              <a:t>color:red</a:t>
            </a:r>
            <a:r>
              <a:rPr kumimoji="1" lang="en-US" altLang="en-US" dirty="0"/>
              <a:t>"&gt;</a:t>
            </a:r>
          </a:p>
          <a:p>
            <a:r>
              <a:rPr kumimoji="1" lang="en-US" altLang="en-US" dirty="0"/>
              <a:t>	WEB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92987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7CD9C-601A-4E6B-A715-08CE7BCA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88" y="3748953"/>
            <a:ext cx="7504907" cy="25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840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 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속성 명</a:t>
            </a:r>
            <a:endParaRPr kumimoji="1" lang="en-US" altLang="en-US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요소가 가지는 추가적인 내용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en-US" sz="3200" dirty="0">
                <a:solidFill>
                  <a:srgbClr val="999999"/>
                </a:solidFill>
              </a:rPr>
              <a:t>(ex: </a:t>
            </a:r>
            <a:r>
              <a:rPr kumimoji="1" lang="en-US" altLang="en-US" sz="3200" dirty="0">
                <a:solidFill>
                  <a:srgbClr val="999999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class, id, name, style </a:t>
            </a:r>
            <a:r>
              <a:rPr kumimoji="1" lang="ko-KR" altLang="en-US" sz="3200" dirty="0">
                <a:solidFill>
                  <a:srgbClr val="999999"/>
                </a:solidFill>
              </a:rPr>
              <a:t>등등</a:t>
            </a:r>
            <a:r>
              <a:rPr kumimoji="1" lang="en-US" altLang="ko-KR" sz="3200" dirty="0">
                <a:solidFill>
                  <a:srgbClr val="999999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en-US" sz="3200" dirty="0">
              <a:solidFill>
                <a:srgbClr val="999999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 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주의할 점</a:t>
            </a:r>
            <a:endParaRPr kumimoji="1" lang="en-US" altLang="en-US" sz="3200" dirty="0">
              <a:solidFill>
                <a:srgbClr val="999999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bg1"/>
                </a:solidFill>
              </a:rPr>
              <a:t>여러 속성을 지정할 수 있으나</a:t>
            </a:r>
            <a:r>
              <a:rPr kumimoji="1" lang="en-US" altLang="ko-KR" sz="3200" dirty="0">
                <a:solidFill>
                  <a:schemeClr val="bg1"/>
                </a:solidFill>
              </a:rPr>
              <a:t>, </a:t>
            </a:r>
            <a:r>
              <a:rPr kumimoji="1" lang="ko-KR" altLang="en-US" sz="3200" dirty="0">
                <a:solidFill>
                  <a:schemeClr val="bg1"/>
                </a:solidFill>
              </a:rPr>
              <a:t>공백으로 구분필요</a:t>
            </a:r>
            <a:endParaRPr kumimoji="1" lang="en-US" altLang="en-US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bg1"/>
                </a:solidFill>
              </a:rPr>
              <a:t>속성 명 다음에는 등호</a:t>
            </a:r>
            <a:r>
              <a:rPr kumimoji="1" lang="en-US" altLang="ko-KR" sz="3200" dirty="0">
                <a:solidFill>
                  <a:schemeClr val="bg1"/>
                </a:solidFill>
              </a:rPr>
              <a:t>(=)</a:t>
            </a:r>
            <a:r>
              <a:rPr kumimoji="1" lang="ko-KR" altLang="en-US" sz="3200" dirty="0">
                <a:solidFill>
                  <a:schemeClr val="bg1"/>
                </a:solidFill>
              </a:rPr>
              <a:t>가 붙음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solidFill>
                  <a:schemeClr val="bg1"/>
                </a:solidFill>
              </a:rPr>
              <a:t>속성 값은 따옴표</a:t>
            </a:r>
            <a:r>
              <a:rPr kumimoji="1" lang="en-US" altLang="ko-KR" sz="3200" dirty="0">
                <a:solidFill>
                  <a:schemeClr val="bg1"/>
                </a:solidFill>
              </a:rPr>
              <a:t>(“”)</a:t>
            </a:r>
            <a:r>
              <a:rPr kumimoji="1" lang="ko-KR" altLang="en-US" sz="3200" dirty="0">
                <a:solidFill>
                  <a:schemeClr val="bg1"/>
                </a:solidFill>
              </a:rPr>
              <a:t>로 감싸야 함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ko-Kore-KR" altLang="en-US" sz="3200" dirty="0">
              <a:solidFill>
                <a:srgbClr val="999999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style</a:t>
            </a:r>
            <a:r>
              <a:rPr kumimoji="1" lang="en-US" altLang="en-US" dirty="0"/>
              <a:t>="</a:t>
            </a:r>
            <a:r>
              <a:rPr kumimoji="1" lang="en-US" altLang="en-US" dirty="0" err="1"/>
              <a:t>color:red</a:t>
            </a:r>
            <a:r>
              <a:rPr kumimoji="1" lang="en-US" altLang="en-US" dirty="0"/>
              <a:t>"&gt;</a:t>
            </a:r>
          </a:p>
          <a:p>
            <a:r>
              <a:rPr kumimoji="1" lang="en-US" altLang="en-US" dirty="0"/>
              <a:t>	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태그 구성 요소</a:t>
            </a:r>
            <a:endParaRPr kumimoji="1" lang="ko-Kore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8FF148B-B645-4004-AC12-C6DB7A5038F5}"/>
              </a:ext>
            </a:extLst>
          </p:cNvPr>
          <p:cNvCxnSpPr>
            <a:cxnSpLocks/>
          </p:cNvCxnSpPr>
          <p:nvPr/>
        </p:nvCxnSpPr>
        <p:spPr>
          <a:xfrm flipV="1">
            <a:off x="2836145" y="5715000"/>
            <a:ext cx="1237091" cy="10391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840A83-5E23-4C57-837F-4FE967A05530}"/>
              </a:ext>
            </a:extLst>
          </p:cNvPr>
          <p:cNvCxnSpPr>
            <a:cxnSpLocks/>
          </p:cNvCxnSpPr>
          <p:nvPr/>
        </p:nvCxnSpPr>
        <p:spPr>
          <a:xfrm>
            <a:off x="4424159" y="5715000"/>
            <a:ext cx="247540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357D711B-9B54-4463-8B66-C3837FD26D2D}"/>
              </a:ext>
            </a:extLst>
          </p:cNvPr>
          <p:cNvSpPr txBox="1">
            <a:spLocks/>
          </p:cNvSpPr>
          <p:nvPr/>
        </p:nvSpPr>
        <p:spPr>
          <a:xfrm>
            <a:off x="2748743" y="5782830"/>
            <a:ext cx="183849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속성 명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C350A9D8-3DD1-4F9D-9945-4D6B00D459AC}"/>
              </a:ext>
            </a:extLst>
          </p:cNvPr>
          <p:cNvSpPr txBox="1">
            <a:spLocks/>
          </p:cNvSpPr>
          <p:nvPr/>
        </p:nvSpPr>
        <p:spPr>
          <a:xfrm>
            <a:off x="4962230" y="5798127"/>
            <a:ext cx="183849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32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속성 값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08964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en-US" altLang="ko-Kore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기본 태그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C6BCE60-7614-4DBE-963A-19B2B12102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54800" y="2119745"/>
            <a:ext cx="18215999" cy="8544291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h1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 ~ 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h6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a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 err="1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img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p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 err="1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ul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&gt;, &lt;</a:t>
            </a:r>
            <a:r>
              <a:rPr lang="en-US" altLang="ko-KR" sz="3600" dirty="0" err="1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ol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&gt;, 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li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lang="en-US" altLang="ko-KR" sz="3600" dirty="0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strong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&gt;, &lt;</a:t>
            </a:r>
            <a:r>
              <a:rPr lang="en-US" altLang="ko-KR" sz="3600" dirty="0" err="1">
                <a:solidFill>
                  <a:srgbClr val="3AB7BC"/>
                </a:solidFill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em</a:t>
            </a:r>
            <a:r>
              <a:rPr lang="en-US" altLang="ko-KR" sz="3600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ko-KR" altLang="en-US" sz="3600" dirty="0">
              <a:latin typeface="엘리스 디지털코딩체" panose="020B0609000101010101" pitchFamily="49" charset="-127"/>
              <a:ea typeface="엘리스 디지털코딩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93354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h1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h1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h2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h2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h2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h3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h3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h3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h4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h4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h4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h5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h5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h5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h6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난 </a:t>
            </a:r>
            <a:r>
              <a:rPr kumimoji="1" lang="en-US" altLang="ko-KR" dirty="0"/>
              <a:t>h6 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!&lt;/</a:t>
            </a:r>
            <a:r>
              <a:rPr kumimoji="1" lang="en-US" altLang="ko-KR" dirty="0">
                <a:solidFill>
                  <a:srgbClr val="3AB7BC"/>
                </a:solidFill>
              </a:rPr>
              <a:t>h6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&lt;h1&gt; ~ &lt;h6&gt;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F907DA-62DA-42BD-87E7-6F535A32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201" y="4665505"/>
            <a:ext cx="3654738" cy="5573645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heading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제목을 나타냄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ko-KR" altLang="en-US" dirty="0"/>
              <a:t>숫자 값이 커질 수록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하위 제목</a:t>
            </a:r>
            <a:r>
              <a:rPr lang="ko-KR" altLang="en-US" dirty="0"/>
              <a:t>을 나타냄</a:t>
            </a:r>
          </a:p>
        </p:txBody>
      </p:sp>
    </p:spTree>
    <p:extLst>
      <p:ext uri="{BB962C8B-B14F-4D97-AF65-F5344CB8AC3E}">
        <p14:creationId xmlns:p14="http://schemas.microsoft.com/office/powerpoint/2010/main" val="3936669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a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 err="1">
                <a:solidFill>
                  <a:srgbClr val="F5CA52"/>
                </a:solidFill>
              </a:rPr>
              <a:t>href</a:t>
            </a:r>
            <a:r>
              <a:rPr kumimoji="1" lang="en-US" altLang="en-US" dirty="0"/>
              <a:t>="https://www.naver.com/"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target</a:t>
            </a:r>
            <a:r>
              <a:rPr kumimoji="1" lang="en-US" altLang="en-US" dirty="0"/>
              <a:t>="_blank"</a:t>
            </a:r>
          </a:p>
          <a:p>
            <a:r>
              <a:rPr kumimoji="1" lang="en-US" altLang="en-US" dirty="0"/>
              <a:t>&gt;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네이버 바로가기</a:t>
            </a:r>
            <a:endParaRPr kumimoji="1" lang="en-US" altLang="ko-KR" dirty="0"/>
          </a:p>
          <a:p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a</a:t>
            </a:r>
            <a:r>
              <a:rPr kumimoji="1" lang="en-US" altLang="ko-KR" dirty="0"/>
              <a:t>&gt;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&lt;a&gt;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anchor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링크를 만들어 줌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FAEC64-094F-410B-896F-DCFBDE22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914" y="4791075"/>
            <a:ext cx="4095750" cy="11620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5C26B3-FF87-4F34-A189-5EDAB3B691E1}"/>
              </a:ext>
            </a:extLst>
          </p:cNvPr>
          <p:cNvCxnSpPr>
            <a:cxnSpLocks/>
          </p:cNvCxnSpPr>
          <p:nvPr/>
        </p:nvCxnSpPr>
        <p:spPr>
          <a:xfrm>
            <a:off x="2206800" y="7024256"/>
            <a:ext cx="3736800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D4C1E6-8D6D-4AEC-A5C8-EA5CB055E648}"/>
              </a:ext>
            </a:extLst>
          </p:cNvPr>
          <p:cNvSpPr txBox="1"/>
          <p:nvPr/>
        </p:nvSpPr>
        <p:spPr>
          <a:xfrm>
            <a:off x="5286046" y="6982692"/>
            <a:ext cx="3770798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추가해주면 </a:t>
            </a:r>
            <a:r>
              <a:rPr lang="ko-KR" altLang="en-US" sz="3200" dirty="0" err="1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새탭</a:t>
            </a: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열기</a:t>
            </a:r>
          </a:p>
        </p:txBody>
      </p:sp>
    </p:spTree>
    <p:extLst>
      <p:ext uri="{BB962C8B-B14F-4D97-AF65-F5344CB8AC3E}">
        <p14:creationId xmlns:p14="http://schemas.microsoft.com/office/powerpoint/2010/main" val="3771759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img</a:t>
            </a:r>
            <a:r>
              <a:rPr kumimoji="1" lang="en-US" altLang="en-US" dirty="0">
                <a:solidFill>
                  <a:srgbClr val="3AB7BC"/>
                </a:solidFill>
              </a:rPr>
              <a:t>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 err="1">
                <a:solidFill>
                  <a:srgbClr val="F5CA52"/>
                </a:solidFill>
              </a:rPr>
              <a:t>src</a:t>
            </a:r>
            <a:r>
              <a:rPr kumimoji="1" lang="en-US" altLang="en-US" dirty="0"/>
              <a:t>="</a:t>
            </a:r>
            <a:r>
              <a:rPr kumimoji="1" lang="ko-KR" altLang="en-US" dirty="0"/>
              <a:t>가져올 이미지</a:t>
            </a:r>
            <a:r>
              <a:rPr kumimoji="1" lang="en-US" altLang="en-US" dirty="0"/>
              <a:t>"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alt</a:t>
            </a:r>
            <a:r>
              <a:rPr kumimoji="1" lang="en-US" altLang="en-US" dirty="0"/>
              <a:t>="</a:t>
            </a:r>
            <a:r>
              <a:rPr kumimoji="1" lang="en-US" altLang="en-US" dirty="0" err="1"/>
              <a:t>naver</a:t>
            </a:r>
            <a:r>
              <a:rPr kumimoji="1" lang="en-US" altLang="en-US" dirty="0"/>
              <a:t>"</a:t>
            </a:r>
          </a:p>
          <a:p>
            <a:r>
              <a:rPr kumimoji="1" lang="en-US" altLang="en-US" dirty="0"/>
              <a:t>/</a:t>
            </a:r>
            <a:r>
              <a:rPr kumimoji="1" lang="en-US" altLang="ko-KR" dirty="0"/>
              <a:t>&gt;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 err="1"/>
              <a:t>img</a:t>
            </a:r>
            <a:r>
              <a:rPr kumimoji="1" lang="en-US" altLang="en-US" dirty="0"/>
              <a:t>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image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/>
              <a:t>설정한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이미지를 보여 줌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DB47B-17B4-4641-88F0-BA91C40E5B51}"/>
              </a:ext>
            </a:extLst>
          </p:cNvPr>
          <p:cNvSpPr txBox="1"/>
          <p:nvPr/>
        </p:nvSpPr>
        <p:spPr>
          <a:xfrm>
            <a:off x="10280498" y="4774307"/>
            <a:ext cx="8901121" cy="1329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네이버 로고 링크 입력 시</a:t>
            </a:r>
            <a:endParaRPr lang="en-US" altLang="ko-KR" sz="32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https://logoproject.naver.com/img/img_story_renewal.png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4B548A-C319-495B-8859-7E2A98846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498" y="6388581"/>
            <a:ext cx="3331593" cy="8618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EFF557-CF05-41EB-8BFE-282FFC386C41}"/>
              </a:ext>
            </a:extLst>
          </p:cNvPr>
          <p:cNvSpPr txBox="1"/>
          <p:nvPr/>
        </p:nvSpPr>
        <p:spPr>
          <a:xfrm>
            <a:off x="10280497" y="7742643"/>
            <a:ext cx="8901121" cy="1329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파일 명 입력 시</a:t>
            </a:r>
            <a:endParaRPr lang="en-US" altLang="ko-KR" sz="32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C:\Users\User\Desktop\img_story_renewal.png</a:t>
            </a:r>
            <a:endParaRPr lang="ko-KR" altLang="en-US" sz="24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377A30-7CA0-404A-B046-F36CBE17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497" y="9392193"/>
            <a:ext cx="3331593" cy="86184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AF08C0-17C8-42D7-8BFA-9B44E6A36EA2}"/>
              </a:ext>
            </a:extLst>
          </p:cNvPr>
          <p:cNvCxnSpPr>
            <a:cxnSpLocks/>
          </p:cNvCxnSpPr>
          <p:nvPr/>
        </p:nvCxnSpPr>
        <p:spPr>
          <a:xfrm>
            <a:off x="2206800" y="7024256"/>
            <a:ext cx="263536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419294-B377-4BD4-9B85-69A429D5DB22}"/>
              </a:ext>
            </a:extLst>
          </p:cNvPr>
          <p:cNvSpPr txBox="1"/>
          <p:nvPr/>
        </p:nvSpPr>
        <p:spPr>
          <a:xfrm>
            <a:off x="2411793" y="7024256"/>
            <a:ext cx="8901121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이미지를 못 불러올 경우 보여질 텍스트</a:t>
            </a:r>
          </a:p>
        </p:txBody>
      </p:sp>
    </p:spTree>
    <p:extLst>
      <p:ext uri="{BB962C8B-B14F-4D97-AF65-F5344CB8AC3E}">
        <p14:creationId xmlns:p14="http://schemas.microsoft.com/office/powerpoint/2010/main" val="343103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ko-KR" altLang="en-US" dirty="0"/>
              <a:t>웹세계로 오신 것을 환영합니다</a:t>
            </a:r>
            <a:r>
              <a:rPr kumimoji="1" lang="en-US" altLang="ko-KR" dirty="0"/>
              <a:t>!</a:t>
            </a:r>
            <a:endParaRPr kumimoji="1" lang="en-US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&lt;p&gt;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paragraph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문단 단위를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ko-KR" altLang="en-US" dirty="0"/>
              <a:t>일반적인 내용을 쓸 때 주로 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E021FD-4423-4713-9A64-038E53F4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914" y="4840432"/>
            <a:ext cx="7048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53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ul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순서가 없는 목록</a:t>
            </a:r>
            <a:r>
              <a:rPr kumimoji="1" lang="en-US" altLang="ko-KR" dirty="0"/>
              <a:t>1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순서가 없는 목록</a:t>
            </a:r>
            <a:r>
              <a:rPr kumimoji="1" lang="en-US" altLang="ko-KR" dirty="0"/>
              <a:t>2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ul</a:t>
            </a:r>
            <a:r>
              <a:rPr kumimoji="1" lang="en-US" altLang="ko-KR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ol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순서가 있는 목록</a:t>
            </a:r>
            <a:r>
              <a:rPr kumimoji="1" lang="en-US" altLang="ko-KR" dirty="0"/>
              <a:t>1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순서가 있는 목록</a:t>
            </a:r>
            <a:r>
              <a:rPr kumimoji="1" lang="en-US" altLang="ko-KR" dirty="0"/>
              <a:t>2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ol</a:t>
            </a:r>
            <a:r>
              <a:rPr kumimoji="1" lang="en-US" altLang="ko-KR" dirty="0"/>
              <a:t>&gt;</a:t>
            </a:r>
          </a:p>
          <a:p>
            <a:endParaRPr kumimoji="1"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 err="1"/>
              <a:t>ul</a:t>
            </a:r>
            <a:r>
              <a:rPr kumimoji="1" lang="en-US" altLang="en-US" dirty="0"/>
              <a:t>&gt;, &lt;</a:t>
            </a:r>
            <a:r>
              <a:rPr kumimoji="1" lang="en-US" altLang="en-US" dirty="0" err="1"/>
              <a:t>ol</a:t>
            </a:r>
            <a:r>
              <a:rPr kumimoji="1" lang="en-US" altLang="en-US" dirty="0"/>
              <a:t>&gt;, &lt;li&gt;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7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(un)ordered list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순서가 없는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/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있는 목록을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list item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목록의 내용을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9916CC-D724-4364-8ADC-41ABDEA7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5054098"/>
            <a:ext cx="54102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37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16508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4668058"/>
            <a:ext cx="8820000" cy="5571092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&gt;strong</a:t>
            </a:r>
            <a:r>
              <a:rPr kumimoji="1" lang="ko-KR" altLang="en-US" dirty="0"/>
              <a:t>으로 강조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  <a:r>
              <a:rPr kumimoji="1" lang="en-US" altLang="en-US" dirty="0" err="1"/>
              <a:t>em</a:t>
            </a:r>
            <a:r>
              <a:rPr kumimoji="1" lang="ko-KR" altLang="en-US" dirty="0"/>
              <a:t>으로 강조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&lt;strong&gt;, &lt;</a:t>
            </a:r>
            <a:r>
              <a:rPr kumimoji="1" lang="en-US" altLang="en-US" dirty="0" err="1"/>
              <a:t>em</a:t>
            </a:r>
            <a:r>
              <a:rPr kumimoji="1" lang="en-US" altLang="en-US" dirty="0"/>
              <a:t>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1B5BD7C-7238-4741-B7A1-41EF03FF5500}"/>
              </a:ext>
            </a:extLst>
          </p:cNvPr>
          <p:cNvSpPr txBox="1">
            <a:spLocks/>
          </p:cNvSpPr>
          <p:nvPr/>
        </p:nvSpPr>
        <p:spPr>
          <a:xfrm>
            <a:off x="10160914" y="4016508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8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emphasis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/>
              <a:t>두 태그 모두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강조되는 내용을 의미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BCAE30-E412-42A9-B4E6-6CDC0315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47" y="5054098"/>
            <a:ext cx="70199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712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A7A81C-A48F-7548-8CFE-8A59671036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0A76A8-4050-514D-A7B7-6CFA76DBC2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6507F4-C4D3-6540-ABD4-97505BCF2D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웹사이트 꾸미기</a:t>
            </a:r>
            <a:endParaRPr kumimoji="1" lang="ko-Kore-KR" altLang="en-US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4361E0-92DA-F44E-BDF1-F155741D58C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반응형 웹사이트로 만들기</a:t>
            </a:r>
            <a:endParaRPr kumimoji="1" lang="ko-Kore-KR" altLang="en-US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863883-55BD-8646-AD52-9884F5CD02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에 대해 자세히 알아보고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웹사이트에 색상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애니메이션 등 다양한 효과를 입혀봅니다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58AD04-C522-5947-8AD0-1D6BED2F215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ko-KR" altLang="en-US" dirty="0"/>
              <a:t>다양한 기기들에 맞춰 반응할 수 있는 반응형 웹사이트를 만드는 방법을 만들어 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662586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더 많은 태그를 알고 싶다면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08CA648-20AD-46C0-A3F7-C17C5BABCF5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45924" y="9694928"/>
            <a:ext cx="8902626" cy="916337"/>
          </a:xfrm>
        </p:spPr>
        <p:txBody>
          <a:bodyPr/>
          <a:lstStyle/>
          <a:p>
            <a:r>
              <a:rPr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MDN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https://developer.mozilla.org/ko/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F4DA39-89B6-4739-B9FB-0EAE5096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39" y="3033470"/>
            <a:ext cx="8234843" cy="6493301"/>
          </a:xfrm>
          <a:prstGeom prst="rect">
            <a:avLst/>
          </a:prstGeom>
        </p:spPr>
      </p:pic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E8F06E47-0D50-42B9-BE4D-C54DD9B779B7}"/>
              </a:ext>
            </a:extLst>
          </p:cNvPr>
          <p:cNvSpPr txBox="1">
            <a:spLocks/>
          </p:cNvSpPr>
          <p:nvPr/>
        </p:nvSpPr>
        <p:spPr>
          <a:xfrm>
            <a:off x="1054800" y="9694929"/>
            <a:ext cx="9348010" cy="91633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W3School</a:t>
            </a:r>
            <a:r>
              <a:rPr lang="en-US" altLang="ko-KR" dirty="0"/>
              <a:t> : </a:t>
            </a:r>
            <a:r>
              <a:rPr lang="en-US" altLang="ko-KR" dirty="0">
                <a:hlinkClick r:id="rId4"/>
              </a:rPr>
              <a:t>https://www.w3schools.com/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FED895-8CFC-4AD6-BF9A-253A1D3A7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7086" y="2773546"/>
            <a:ext cx="79914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2513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3455950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선언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문서는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HTML 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문서라는 선언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1618613" y="4623955"/>
            <a:ext cx="3639187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7711437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4328789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문서의 시작과 끝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HTML 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문서의 내용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1618613" y="5205846"/>
            <a:ext cx="1373969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5D129D-251C-4BEB-8D92-7A9CA660757D}"/>
              </a:ext>
            </a:extLst>
          </p:cNvPr>
          <p:cNvCxnSpPr>
            <a:cxnSpLocks/>
          </p:cNvCxnSpPr>
          <p:nvPr/>
        </p:nvCxnSpPr>
        <p:spPr>
          <a:xfrm>
            <a:off x="1771013" y="9867901"/>
            <a:ext cx="1373969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234331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4879511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보이지 않는 정보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노출되지 않지만 문서에 대한 정보를 담을 수 있음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&gt;My Website&lt;/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1618613" y="5735782"/>
            <a:ext cx="1373969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5D129D-251C-4BEB-8D92-7A9CA660757D}"/>
              </a:ext>
            </a:extLst>
          </p:cNvPr>
          <p:cNvCxnSpPr>
            <a:cxnSpLocks/>
          </p:cNvCxnSpPr>
          <p:nvPr/>
        </p:nvCxnSpPr>
        <p:spPr>
          <a:xfrm>
            <a:off x="1771013" y="7509165"/>
            <a:ext cx="1373969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485722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5565314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인코딩 설정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전세계의 대부분을 문자를 표현할 수 있는 인코딩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&gt;My Website&lt;/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3679566" y="6359238"/>
            <a:ext cx="353172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62282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6178381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페이지 제목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표시되는 페이지의 제목을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&gt;My Website&lt;/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2359921" y="6920347"/>
            <a:ext cx="605671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EF905E9-4B24-4B66-BD4D-AC6E5EEB4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200" y="8427027"/>
            <a:ext cx="5948797" cy="9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0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7498024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표시되는 모든 컨텐츠</a:t>
            </a:r>
            <a:endParaRPr kumimoji="1" lang="en-US" altLang="en-US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웹페이지에서 보이는 모든 것은 이 안에 담김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999999"/>
                </a:solidFill>
              </a:rPr>
              <a:t>!DOCTYPE 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meta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charset</a:t>
            </a:r>
            <a:r>
              <a:rPr kumimoji="1" lang="en-US" altLang="en-US" dirty="0"/>
              <a:t>="utf-8" /&gt;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&gt;My Website&lt;/</a:t>
            </a:r>
            <a:r>
              <a:rPr kumimoji="1" lang="en-US" altLang="en-US" dirty="0">
                <a:solidFill>
                  <a:srgbClr val="3AB7BC"/>
                </a:solidFill>
              </a:rPr>
              <a:t>title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&gt;Hello, World Wide Web!&lt;/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body</a:t>
            </a:r>
            <a:r>
              <a:rPr kumimoji="1" lang="en-US" altLang="en-US" dirty="0"/>
              <a:t>&gt;</a:t>
            </a:r>
            <a:endParaRPr kumimoji="1" lang="ko-Kore-KR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html</a:t>
            </a:r>
            <a:r>
              <a:rPr kumimoji="1" lang="en-US" altLang="en-US" dirty="0"/>
              <a:t>&gt;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문서의 기본 구조</a:t>
            </a:r>
            <a:endParaRPr kumimoji="1" lang="ko-Kore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7355D0-2CA7-4721-86D0-CA4620858B26}"/>
              </a:ext>
            </a:extLst>
          </p:cNvPr>
          <p:cNvCxnSpPr>
            <a:cxnSpLocks/>
          </p:cNvCxnSpPr>
          <p:nvPr/>
        </p:nvCxnSpPr>
        <p:spPr>
          <a:xfrm>
            <a:off x="1757248" y="8115302"/>
            <a:ext cx="113142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57836F-790D-43B8-95F6-FDB720900155}"/>
              </a:ext>
            </a:extLst>
          </p:cNvPr>
          <p:cNvCxnSpPr>
            <a:cxnSpLocks/>
          </p:cNvCxnSpPr>
          <p:nvPr/>
        </p:nvCxnSpPr>
        <p:spPr>
          <a:xfrm>
            <a:off x="1934357" y="9265229"/>
            <a:ext cx="1131425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93784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이제 사용해보자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FAB3C4D-D854-446F-BDEC-7D3FD79FFB41}"/>
              </a:ext>
            </a:extLst>
          </p:cNvPr>
          <p:cNvSpPr txBox="1">
            <a:spLocks/>
          </p:cNvSpPr>
          <p:nvPr/>
        </p:nvSpPr>
        <p:spPr>
          <a:xfrm>
            <a:off x="1385812" y="2374474"/>
            <a:ext cx="10909953" cy="905552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/>
              <a:t>오른쪽 이력서를 만들어 봅시다</a:t>
            </a:r>
            <a:r>
              <a:rPr kumimoji="1" lang="en-US" altLang="ko-KR" sz="4000" dirty="0"/>
              <a:t>!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 앞에서 배운 태그만 사용</a:t>
            </a:r>
            <a:endParaRPr kumimoji="1" lang="en-US" altLang="ko-KR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내용은 어떤 것이든 상관 없음</a:t>
            </a:r>
            <a:endParaRPr kumimoji="1" lang="en-US" altLang="ko-KR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56E1D-A808-4015-9F3B-4D8096ACE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972" y="1153913"/>
            <a:ext cx="6854681" cy="102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667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이제 사용해보자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56E1D-A808-4015-9F3B-4D8096AC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61"/>
          <a:stretch/>
        </p:blipFill>
        <p:spPr>
          <a:xfrm>
            <a:off x="6906202" y="2917212"/>
            <a:ext cx="9095798" cy="7567216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9929395-6291-419D-AD13-3E3A9B5A77AB}"/>
              </a:ext>
            </a:extLst>
          </p:cNvPr>
          <p:cNvSpPr txBox="1">
            <a:spLocks/>
          </p:cNvSpPr>
          <p:nvPr/>
        </p:nvSpPr>
        <p:spPr>
          <a:xfrm>
            <a:off x="5457242" y="3018848"/>
            <a:ext cx="144896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&lt;h1&gt;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F5589B98-B5B3-4538-B663-7620AC41F4CE}"/>
              </a:ext>
            </a:extLst>
          </p:cNvPr>
          <p:cNvSpPr txBox="1">
            <a:spLocks/>
          </p:cNvSpPr>
          <p:nvPr/>
        </p:nvSpPr>
        <p:spPr>
          <a:xfrm>
            <a:off x="5457242" y="3696857"/>
            <a:ext cx="144896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&lt;h2&gt;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2B9CC95E-DA57-4A6A-A1DA-558063CF9B51}"/>
              </a:ext>
            </a:extLst>
          </p:cNvPr>
          <p:cNvSpPr txBox="1">
            <a:spLocks/>
          </p:cNvSpPr>
          <p:nvPr/>
        </p:nvSpPr>
        <p:spPr>
          <a:xfrm>
            <a:off x="5339189" y="4409956"/>
            <a:ext cx="1567013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</a:t>
            </a:r>
            <a:r>
              <a:rPr kumimoji="1" lang="en-US" altLang="ko-KR" sz="3600" dirty="0" err="1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img</a:t>
            </a:r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04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이제 사용해보자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C56E1D-A808-4015-9F3B-4D8096AC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69" b="-50"/>
          <a:stretch/>
        </p:blipFill>
        <p:spPr>
          <a:xfrm>
            <a:off x="8036362" y="2161308"/>
            <a:ext cx="12169338" cy="8104911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9929395-6291-419D-AD13-3E3A9B5A77AB}"/>
              </a:ext>
            </a:extLst>
          </p:cNvPr>
          <p:cNvSpPr txBox="1">
            <a:spLocks/>
          </p:cNvSpPr>
          <p:nvPr/>
        </p:nvSpPr>
        <p:spPr>
          <a:xfrm>
            <a:off x="6341120" y="2202872"/>
            <a:ext cx="144896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&lt;h3&gt;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F5589B98-B5B3-4538-B663-7620AC41F4CE}"/>
              </a:ext>
            </a:extLst>
          </p:cNvPr>
          <p:cNvSpPr txBox="1">
            <a:spLocks/>
          </p:cNvSpPr>
          <p:nvPr/>
        </p:nvSpPr>
        <p:spPr>
          <a:xfrm>
            <a:off x="5911992" y="2952291"/>
            <a:ext cx="2307217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&lt;strong&gt;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2B9CC95E-DA57-4A6A-A1DA-558063CF9B51}"/>
              </a:ext>
            </a:extLst>
          </p:cNvPr>
          <p:cNvSpPr txBox="1">
            <a:spLocks/>
          </p:cNvSpPr>
          <p:nvPr/>
        </p:nvSpPr>
        <p:spPr>
          <a:xfrm>
            <a:off x="5838603" y="5013324"/>
            <a:ext cx="2433211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</a:t>
            </a:r>
            <a:r>
              <a:rPr kumimoji="1" lang="en-US" altLang="ko-KR" sz="3600" dirty="0" err="1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ul</a:t>
            </a:r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&gt; / &lt;li&gt;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66AD011C-E17F-4046-93DC-189413ADDECA}"/>
              </a:ext>
            </a:extLst>
          </p:cNvPr>
          <p:cNvSpPr txBox="1">
            <a:spLocks/>
          </p:cNvSpPr>
          <p:nvPr/>
        </p:nvSpPr>
        <p:spPr>
          <a:xfrm>
            <a:off x="5867327" y="7074357"/>
            <a:ext cx="2433211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</a:t>
            </a:r>
            <a:r>
              <a:rPr kumimoji="1" lang="en-US" altLang="ko-KR" sz="3600" dirty="0" err="1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ol</a:t>
            </a:r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&gt; / &lt;li&gt;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16F9962-9D8D-4DD2-92AE-B5BC965F7359}"/>
              </a:ext>
            </a:extLst>
          </p:cNvPr>
          <p:cNvSpPr txBox="1">
            <a:spLocks/>
          </p:cNvSpPr>
          <p:nvPr/>
        </p:nvSpPr>
        <p:spPr>
          <a:xfrm>
            <a:off x="6587402" y="8995063"/>
            <a:ext cx="1448960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sz="3600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&lt;a&gt;</a:t>
            </a:r>
            <a:endParaRPr kumimoji="1" lang="ko-Kore-KR" altLang="en-US" sz="3600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01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CE696E-D838-1446-8C96-AEDE5886AB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en-US" b="0" dirty="0"/>
              <a:t>1. </a:t>
            </a:r>
            <a:r>
              <a:rPr kumimoji="1" lang="ko-KR" altLang="en-US" b="0" dirty="0"/>
              <a:t>웹이 무엇인지 이해한다</a:t>
            </a:r>
            <a:r>
              <a:rPr kumimoji="1" lang="en-US" altLang="ko-KR" b="0" dirty="0"/>
              <a:t>.</a:t>
            </a:r>
            <a:endParaRPr kumimoji="1" lang="ko-Kore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B531D-6E30-1741-AE7A-4DBE1243C3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ko-KR" altLang="en-US" dirty="0"/>
              <a:t>우리가 자연스럽게 쓰고 있는 웹이 무엇인지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구조로 되어있는지 이해할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B1399-F849-EB49-9214-7A8417F412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en-US" b="0" dirty="0"/>
              <a:t>2. </a:t>
            </a:r>
            <a:r>
              <a:rPr kumimoji="1" lang="ko-KR" altLang="en-US" b="0" dirty="0"/>
              <a:t>간단한 웹사이트를 만들 수 있다</a:t>
            </a:r>
            <a:r>
              <a:rPr kumimoji="1" lang="en-US" altLang="ko-KR" b="0" dirty="0"/>
              <a:t>.</a:t>
            </a:r>
            <a:endParaRPr kumimoji="1" lang="ko-Kore-KR" altLang="en-US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F903E3-178E-BA45-A895-6F55977766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ko-KR" altLang="en-US" dirty="0"/>
              <a:t>머리 속으로 떠올린 간단한 웹사이트를 직접 만들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6291300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86925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75F0D25-FE44-471F-BDA2-A1FD6F9854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70D68C73-761B-4AF6-9805-3A8F6716D4CA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&gt;1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&gt;2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&gt;3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&gt;4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endParaRPr kumimoji="1" lang="en-US" altLang="ko-KR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BBE632A-A016-4B65-9A78-0AC5A064F39D}"/>
              </a:ext>
            </a:extLst>
          </p:cNvPr>
          <p:cNvSpPr txBox="1">
            <a:spLocks/>
          </p:cNvSpPr>
          <p:nvPr/>
        </p:nvSpPr>
        <p:spPr>
          <a:xfrm>
            <a:off x="10160000" y="25860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853B0-9D64-4B8E-9B5D-A400A652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3543300"/>
            <a:ext cx="4476750" cy="2171700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5A2F22A-CDE5-4CF6-9638-47B5ABBA9CD2}"/>
              </a:ext>
            </a:extLst>
          </p:cNvPr>
          <p:cNvSpPr/>
          <p:nvPr/>
        </p:nvSpPr>
        <p:spPr>
          <a:xfrm>
            <a:off x="14921952" y="3951233"/>
            <a:ext cx="430924" cy="1355834"/>
          </a:xfrm>
          <a:prstGeom prst="rightBracke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FEB68AB-EA71-48F3-803B-E7CA23C1F9E2}"/>
              </a:ext>
            </a:extLst>
          </p:cNvPr>
          <p:cNvSpPr txBox="1">
            <a:spLocks/>
          </p:cNvSpPr>
          <p:nvPr/>
        </p:nvSpPr>
        <p:spPr>
          <a:xfrm>
            <a:off x="15492354" y="4174850"/>
            <a:ext cx="3408673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여긴 라인이 </a:t>
            </a:r>
            <a:r>
              <a:rPr kumimoji="1" lang="ko-KR" altLang="en-US" sz="3200" dirty="0" err="1">
                <a:solidFill>
                  <a:srgbClr val="EA4464"/>
                </a:solidFill>
              </a:rPr>
              <a:t>바꼈고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ACAF8E3E-C3C3-4357-99E8-BC4422A76C00}"/>
              </a:ext>
            </a:extLst>
          </p:cNvPr>
          <p:cNvSpPr txBox="1">
            <a:spLocks/>
          </p:cNvSpPr>
          <p:nvPr/>
        </p:nvSpPr>
        <p:spPr>
          <a:xfrm>
            <a:off x="11135816" y="6123009"/>
            <a:ext cx="3408673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여긴 왜 안 바뀌지</a:t>
            </a:r>
            <a:r>
              <a:rPr kumimoji="1" lang="en-US" altLang="ko-KR" sz="3200" dirty="0">
                <a:solidFill>
                  <a:srgbClr val="EA4464"/>
                </a:solidFill>
              </a:rPr>
              <a:t>?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CDA575F7-334A-49EB-AE2A-8070318BE615}"/>
              </a:ext>
            </a:extLst>
          </p:cNvPr>
          <p:cNvSpPr/>
          <p:nvPr/>
        </p:nvSpPr>
        <p:spPr>
          <a:xfrm rot="5400000">
            <a:off x="12468115" y="5146771"/>
            <a:ext cx="430924" cy="1355834"/>
          </a:xfrm>
          <a:prstGeom prst="rightBracke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927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75F0D25-FE44-471F-BDA2-A1FD6F9854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70D68C73-761B-4AF6-9805-3A8F6716D4CA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&gt;1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&gt;2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&gt;3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&gt;4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endParaRPr kumimoji="1" lang="en-US" altLang="ko-KR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BBE632A-A016-4B65-9A78-0AC5A064F39D}"/>
              </a:ext>
            </a:extLst>
          </p:cNvPr>
          <p:cNvSpPr txBox="1">
            <a:spLocks/>
          </p:cNvSpPr>
          <p:nvPr/>
        </p:nvSpPr>
        <p:spPr>
          <a:xfrm>
            <a:off x="10160000" y="25860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853B0-9D64-4B8E-9B5D-A400A652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202" y="3543300"/>
            <a:ext cx="4476750" cy="2171700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F5A2F22A-CDE5-4CF6-9638-47B5ABBA9CD2}"/>
              </a:ext>
            </a:extLst>
          </p:cNvPr>
          <p:cNvSpPr/>
          <p:nvPr/>
        </p:nvSpPr>
        <p:spPr>
          <a:xfrm>
            <a:off x="14921952" y="3951233"/>
            <a:ext cx="430924" cy="1355834"/>
          </a:xfrm>
          <a:prstGeom prst="rightBracke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FEB68AB-EA71-48F3-803B-E7CA23C1F9E2}"/>
              </a:ext>
            </a:extLst>
          </p:cNvPr>
          <p:cNvSpPr txBox="1">
            <a:spLocks/>
          </p:cNvSpPr>
          <p:nvPr/>
        </p:nvSpPr>
        <p:spPr>
          <a:xfrm>
            <a:off x="15492354" y="4174850"/>
            <a:ext cx="3408673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여긴 라인이 </a:t>
            </a:r>
            <a:r>
              <a:rPr kumimoji="1" lang="ko-KR" altLang="en-US" sz="3200" dirty="0" err="1">
                <a:solidFill>
                  <a:srgbClr val="EA4464"/>
                </a:solidFill>
              </a:rPr>
              <a:t>바꼈고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ACAF8E3E-C3C3-4357-99E8-BC4422A76C00}"/>
              </a:ext>
            </a:extLst>
          </p:cNvPr>
          <p:cNvSpPr txBox="1">
            <a:spLocks/>
          </p:cNvSpPr>
          <p:nvPr/>
        </p:nvSpPr>
        <p:spPr>
          <a:xfrm>
            <a:off x="11135816" y="6123009"/>
            <a:ext cx="3408673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여긴 왜 안 바뀌지</a:t>
            </a:r>
            <a:r>
              <a:rPr kumimoji="1" lang="en-US" altLang="ko-KR" sz="3200" dirty="0">
                <a:solidFill>
                  <a:srgbClr val="EA4464"/>
                </a:solidFill>
              </a:rPr>
              <a:t>?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CDA575F7-334A-49EB-AE2A-8070318BE615}"/>
              </a:ext>
            </a:extLst>
          </p:cNvPr>
          <p:cNvSpPr/>
          <p:nvPr/>
        </p:nvSpPr>
        <p:spPr>
          <a:xfrm rot="5400000">
            <a:off x="12468115" y="5146771"/>
            <a:ext cx="430924" cy="1355834"/>
          </a:xfrm>
          <a:prstGeom prst="rightBracke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252D54-B457-4686-BE6C-B0EB03851B0A}"/>
              </a:ext>
            </a:extLst>
          </p:cNvPr>
          <p:cNvSpPr/>
          <p:nvPr/>
        </p:nvSpPr>
        <p:spPr>
          <a:xfrm>
            <a:off x="0" y="0"/>
            <a:ext cx="20320000" cy="11430000"/>
          </a:xfrm>
          <a:prstGeom prst="rect">
            <a:avLst/>
          </a:prstGeom>
          <a:solidFill>
            <a:srgbClr val="000000">
              <a:alpha val="69804"/>
            </a:srgbClr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A0EB086-4224-478B-99D3-02C365456B7C}"/>
              </a:ext>
            </a:extLst>
          </p:cNvPr>
          <p:cNvSpPr/>
          <p:nvPr/>
        </p:nvSpPr>
        <p:spPr>
          <a:xfrm>
            <a:off x="4570798" y="3235014"/>
            <a:ext cx="10132828" cy="4082411"/>
          </a:xfrm>
          <a:prstGeom prst="roundRect">
            <a:avLst/>
          </a:prstGeom>
          <a:solidFill>
            <a:srgbClr val="605FB2">
              <a:alpha val="94902"/>
            </a:srgbClr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F5B9DCF3-03C5-420A-9FDC-25540344D64C}"/>
              </a:ext>
            </a:extLst>
          </p:cNvPr>
          <p:cNvSpPr txBox="1">
            <a:spLocks/>
          </p:cNvSpPr>
          <p:nvPr/>
        </p:nvSpPr>
        <p:spPr>
          <a:xfrm>
            <a:off x="5285973" y="3543300"/>
            <a:ext cx="8681082" cy="46516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>
                <a:solidFill>
                  <a:schemeClr val="tx1"/>
                </a:solidFill>
              </a:rPr>
              <a:t>잠깐</a:t>
            </a:r>
            <a:r>
              <a:rPr kumimoji="1" lang="en-US" altLang="ko-KR" sz="4000" dirty="0">
                <a:solidFill>
                  <a:schemeClr val="tx1"/>
                </a:solidFill>
              </a:rPr>
              <a:t>!!</a:t>
            </a:r>
          </a:p>
          <a:p>
            <a:pPr hangingPunct="1">
              <a:lnSpc>
                <a:spcPct val="100000"/>
              </a:lnSpc>
            </a:pPr>
            <a:endParaRPr kumimoji="1" lang="en-US" altLang="en-US" dirty="0">
              <a:solidFill>
                <a:schemeClr val="tx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 왜 그런지 더 쉽게 알아볼 방법이 있어요</a:t>
            </a:r>
            <a:r>
              <a:rPr kumimoji="1" lang="en-US" altLang="ko-KR" dirty="0">
                <a:solidFill>
                  <a:schemeClr val="tx1"/>
                </a:solidFill>
              </a:rPr>
              <a:t>!</a:t>
            </a:r>
            <a:endParaRPr kumimoji="1" lang="en-US" altLang="en-US" dirty="0">
              <a:solidFill>
                <a:schemeClr val="tx1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 혹시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개발자 도구</a:t>
            </a:r>
            <a:r>
              <a:rPr kumimoji="1" lang="ko-KR" altLang="en-US" dirty="0">
                <a:solidFill>
                  <a:schemeClr val="tx1"/>
                </a:solidFill>
              </a:rPr>
              <a:t>에 대해서 알고 </a:t>
            </a:r>
            <a:r>
              <a:rPr kumimoji="1" lang="ko-KR" altLang="en-US" dirty="0" err="1">
                <a:solidFill>
                  <a:schemeClr val="tx1"/>
                </a:solidFill>
              </a:rPr>
              <a:t>계신가요</a:t>
            </a:r>
            <a:r>
              <a:rPr kumimoji="1" lang="en-US" altLang="ko-KR" dirty="0">
                <a:solidFill>
                  <a:schemeClr val="tx1"/>
                </a:solidFill>
              </a:rPr>
              <a:t>?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68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브라우저의 개발자 도구</a:t>
            </a:r>
            <a:endParaRPr kumimoji="1" lang="ko-Kore-KR" altLang="en-US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0C0F22F3-0B04-47FD-8F69-D49A128FA231}"/>
              </a:ext>
            </a:extLst>
          </p:cNvPr>
          <p:cNvSpPr txBox="1">
            <a:spLocks/>
          </p:cNvSpPr>
          <p:nvPr/>
        </p:nvSpPr>
        <p:spPr>
          <a:xfrm>
            <a:off x="1385812" y="2374474"/>
            <a:ext cx="17884987" cy="7925664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크롬 </a:t>
            </a:r>
            <a:r>
              <a:rPr kumimoji="1"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605FB2"/>
                </a:solidFill>
              </a:rPr>
              <a:t>오른쪽 클릭 </a:t>
            </a:r>
            <a:r>
              <a:rPr kumimoji="1" lang="en-US" altLang="ko-KR" dirty="0">
                <a:solidFill>
                  <a:srgbClr val="605FB2"/>
                </a:solidFill>
              </a:rPr>
              <a:t>-&gt; </a:t>
            </a:r>
            <a:r>
              <a:rPr kumimoji="1" lang="ko-KR" altLang="en-US" dirty="0">
                <a:solidFill>
                  <a:srgbClr val="605FB2"/>
                </a:solidFill>
              </a:rPr>
              <a:t>검사 </a:t>
            </a:r>
            <a:r>
              <a:rPr kumimoji="1" lang="ko-KR" altLang="en-US" dirty="0"/>
              <a:t>혹은 </a:t>
            </a:r>
            <a:r>
              <a:rPr kumimoji="1" lang="en-US" altLang="ko-KR" dirty="0">
                <a:solidFill>
                  <a:srgbClr val="605FB2"/>
                </a:solidFill>
              </a:rPr>
              <a:t>Ctrl + Shift + I</a:t>
            </a:r>
          </a:p>
          <a:p>
            <a:pPr hangingPunct="1">
              <a:lnSpc>
                <a:spcPct val="150000"/>
              </a:lnSpc>
            </a:pPr>
            <a:endParaRPr kumimoji="1" lang="en-US" altLang="ko-KR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엣지</a:t>
            </a:r>
            <a:r>
              <a:rPr kumimoji="1"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네이버 </a:t>
            </a:r>
            <a:r>
              <a:rPr kumimoji="1" lang="ko-KR" altLang="en-US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웨일</a:t>
            </a:r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</a:t>
            </a:r>
            <a:r>
              <a:rPr kumimoji="1" lang="en-US" altLang="ko-KR" dirty="0">
                <a:solidFill>
                  <a:srgbClr val="605FB2"/>
                </a:solidFill>
              </a:rPr>
              <a:t> </a:t>
            </a:r>
            <a:r>
              <a:rPr kumimoji="1" lang="ko-KR" altLang="en-US" dirty="0">
                <a:solidFill>
                  <a:srgbClr val="605FB2"/>
                </a:solidFill>
              </a:rPr>
              <a:t>크롬과 동일</a:t>
            </a:r>
            <a:endParaRPr kumimoji="1" lang="en-US" altLang="ko-KR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endParaRPr kumimoji="1" lang="en-US" altLang="en-US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Internet Explore : </a:t>
            </a:r>
            <a:r>
              <a:rPr kumimoji="1" lang="ko-KR" altLang="en-US" dirty="0">
                <a:solidFill>
                  <a:srgbClr val="605FB2"/>
                </a:solidFill>
              </a:rPr>
              <a:t>설정 </a:t>
            </a:r>
            <a:r>
              <a:rPr kumimoji="1" lang="en-US" altLang="ko-KR" dirty="0">
                <a:solidFill>
                  <a:srgbClr val="605FB2"/>
                </a:solidFill>
              </a:rPr>
              <a:t>-&gt; </a:t>
            </a:r>
            <a:r>
              <a:rPr kumimoji="1" lang="ko-KR" altLang="en-US" dirty="0">
                <a:solidFill>
                  <a:srgbClr val="605FB2"/>
                </a:solidFill>
              </a:rPr>
              <a:t>개발자 도구 </a:t>
            </a:r>
            <a:r>
              <a:rPr kumimoji="1" lang="ko-KR" altLang="en-US" dirty="0"/>
              <a:t>혹은</a:t>
            </a:r>
            <a:r>
              <a:rPr kumimoji="1" lang="ko-KR" altLang="en-US" dirty="0">
                <a:solidFill>
                  <a:srgbClr val="605FB2"/>
                </a:solidFill>
              </a:rPr>
              <a:t> </a:t>
            </a:r>
            <a:r>
              <a:rPr kumimoji="1" lang="en-US" altLang="ko-KR" dirty="0">
                <a:solidFill>
                  <a:srgbClr val="605FB2"/>
                </a:solidFill>
              </a:rPr>
              <a:t>F12</a:t>
            </a:r>
            <a:endParaRPr kumimoji="1" lang="en-US" altLang="en-US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endParaRPr kumimoji="1" lang="en-US" altLang="en-US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사파리 </a:t>
            </a:r>
            <a:r>
              <a:rPr kumimoji="1"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</a:t>
            </a:r>
            <a:r>
              <a:rPr kumimoji="1" lang="en-US" altLang="ko-KR" dirty="0">
                <a:solidFill>
                  <a:srgbClr val="605FB2"/>
                </a:solidFill>
              </a:rPr>
              <a:t> </a:t>
            </a:r>
            <a:r>
              <a:rPr kumimoji="1" lang="ko-KR" altLang="en-US" dirty="0">
                <a:solidFill>
                  <a:srgbClr val="605FB2"/>
                </a:solidFill>
              </a:rPr>
              <a:t>환경설정 </a:t>
            </a:r>
            <a:r>
              <a:rPr kumimoji="1" lang="en-US" altLang="ko-KR" dirty="0">
                <a:solidFill>
                  <a:srgbClr val="605FB2"/>
                </a:solidFill>
              </a:rPr>
              <a:t>-&gt; </a:t>
            </a:r>
            <a:r>
              <a:rPr kumimoji="1" lang="ko-KR" altLang="en-US" dirty="0">
                <a:solidFill>
                  <a:srgbClr val="605FB2"/>
                </a:solidFill>
              </a:rPr>
              <a:t>고급 </a:t>
            </a:r>
            <a:r>
              <a:rPr kumimoji="1" lang="en-US" altLang="ko-KR" dirty="0">
                <a:solidFill>
                  <a:srgbClr val="605FB2"/>
                </a:solidFill>
              </a:rPr>
              <a:t>-&gt; “</a:t>
            </a:r>
            <a:r>
              <a:rPr kumimoji="1" lang="ko-KR" altLang="en-US" dirty="0">
                <a:solidFill>
                  <a:srgbClr val="605FB2"/>
                </a:solidFill>
              </a:rPr>
              <a:t>메뉴 막대에서 개발자용 메뉴 보기</a:t>
            </a:r>
            <a:r>
              <a:rPr kumimoji="1" lang="en-US" altLang="ko-KR" dirty="0">
                <a:solidFill>
                  <a:srgbClr val="605FB2"/>
                </a:solidFill>
              </a:rPr>
              <a:t>”</a:t>
            </a:r>
            <a:r>
              <a:rPr kumimoji="1" lang="ko-KR" altLang="en-US" dirty="0">
                <a:solidFill>
                  <a:srgbClr val="605FB2"/>
                </a:solidFill>
              </a:rPr>
              <a:t> 설정 후</a:t>
            </a:r>
            <a:endParaRPr kumimoji="1" lang="en-US" altLang="ko-KR" dirty="0">
              <a:solidFill>
                <a:srgbClr val="605FB2"/>
              </a:solidFill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605FB2"/>
                </a:solidFill>
              </a:rPr>
              <a:t>			</a:t>
            </a:r>
            <a:r>
              <a:rPr kumimoji="1" lang="ko-KR" altLang="en-US" dirty="0">
                <a:solidFill>
                  <a:srgbClr val="605FB2"/>
                </a:solidFill>
              </a:rPr>
              <a:t>개발자용 </a:t>
            </a:r>
            <a:r>
              <a:rPr kumimoji="1" lang="en-US" altLang="ko-KR" dirty="0">
                <a:solidFill>
                  <a:srgbClr val="605FB2"/>
                </a:solidFill>
              </a:rPr>
              <a:t>-&gt; </a:t>
            </a:r>
            <a:r>
              <a:rPr kumimoji="1" lang="ko-KR" altLang="en-US" dirty="0">
                <a:solidFill>
                  <a:srgbClr val="605FB2"/>
                </a:solidFill>
              </a:rPr>
              <a:t>웹 속성 보기 </a:t>
            </a:r>
            <a:r>
              <a:rPr kumimoji="1" lang="ko-KR" altLang="en-US" dirty="0"/>
              <a:t>혹은</a:t>
            </a:r>
            <a:r>
              <a:rPr kumimoji="1" lang="ko-KR" altLang="en-US" dirty="0">
                <a:solidFill>
                  <a:srgbClr val="605FB2"/>
                </a:solidFill>
              </a:rPr>
              <a:t> </a:t>
            </a:r>
            <a:r>
              <a:rPr kumimoji="1" lang="en-US" altLang="ko-KR" dirty="0">
                <a:solidFill>
                  <a:srgbClr val="605FB2"/>
                </a:solidFill>
              </a:rPr>
              <a:t>Option + Command + I</a:t>
            </a:r>
          </a:p>
          <a:p>
            <a:pPr hangingPunct="1">
              <a:lnSpc>
                <a:spcPct val="150000"/>
              </a:lnSpc>
            </a:pPr>
            <a:endParaRPr kumimoji="1" lang="en-US" altLang="en-US" dirty="0">
              <a:solidFill>
                <a:srgbClr val="605F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4045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브라우저의 개발자 도구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B182B-33A0-47A0-B6D4-B0714C5D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48" y="2414388"/>
            <a:ext cx="11286225" cy="71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645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75F0D25-FE44-471F-BDA2-A1FD6F9854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70D68C73-761B-4AF6-9805-3A8F6716D4CA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&gt;1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&gt;2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&gt;3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strong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&gt;4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 err="1">
                <a:solidFill>
                  <a:srgbClr val="3AB7BC"/>
                </a:solidFill>
              </a:rPr>
              <a:t>em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ko-KR" dirty="0"/>
              <a:t>&gt;</a:t>
            </a:r>
          </a:p>
          <a:p>
            <a:pPr hangingPunct="1"/>
            <a:endParaRPr kumimoji="1" lang="en-US" altLang="ko-KR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BBE632A-A016-4B65-9A78-0AC5A064F39D}"/>
              </a:ext>
            </a:extLst>
          </p:cNvPr>
          <p:cNvSpPr txBox="1">
            <a:spLocks/>
          </p:cNvSpPr>
          <p:nvPr/>
        </p:nvSpPr>
        <p:spPr>
          <a:xfrm>
            <a:off x="10160000" y="25860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853B0-9D64-4B8E-9B5D-A400A6524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3543300"/>
            <a:ext cx="4476750" cy="2171700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FEB68AB-EA71-48F3-803B-E7CA23C1F9E2}"/>
              </a:ext>
            </a:extLst>
          </p:cNvPr>
          <p:cNvSpPr txBox="1">
            <a:spLocks/>
          </p:cNvSpPr>
          <p:nvPr/>
        </p:nvSpPr>
        <p:spPr>
          <a:xfrm>
            <a:off x="10552054" y="6209075"/>
            <a:ext cx="8193146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EA4464"/>
                </a:solidFill>
              </a:rPr>
              <a:t>결과 화면에서 개발자 도구를 켜봅시다</a:t>
            </a:r>
            <a:r>
              <a:rPr kumimoji="1" lang="en-US" altLang="ko-KR" sz="4000" dirty="0">
                <a:solidFill>
                  <a:srgbClr val="EA4464"/>
                </a:solidFill>
              </a:rPr>
              <a:t>!</a:t>
            </a:r>
            <a:endParaRPr kumimoji="1" lang="ko-Kore-KR" altLang="en-US" sz="4000" dirty="0">
              <a:solidFill>
                <a:srgbClr val="EA4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83499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6FF4CF-2D16-4B10-9AB2-A81CE5A8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72" y="4634378"/>
            <a:ext cx="11362456" cy="4611221"/>
          </a:xfrm>
          <a:prstGeom prst="rect">
            <a:avLst/>
          </a:prstGeom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478CD0C0-DB97-472D-A9FA-D962C27CAF2D}"/>
              </a:ext>
            </a:extLst>
          </p:cNvPr>
          <p:cNvSpPr txBox="1">
            <a:spLocks/>
          </p:cNvSpPr>
          <p:nvPr/>
        </p:nvSpPr>
        <p:spPr>
          <a:xfrm>
            <a:off x="3585552" y="3022068"/>
            <a:ext cx="13148895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dirty="0">
                <a:solidFill>
                  <a:srgbClr val="605FB2"/>
                </a:solidFill>
              </a:rPr>
              <a:t>개발자도구 </a:t>
            </a:r>
            <a:r>
              <a:rPr kumimoji="1" lang="en-US" altLang="ko-KR" dirty="0">
                <a:solidFill>
                  <a:srgbClr val="605FB2"/>
                </a:solidFill>
              </a:rPr>
              <a:t>-&gt; Elements </a:t>
            </a:r>
            <a:r>
              <a:rPr kumimoji="1" lang="ko-KR" altLang="en-US" dirty="0"/>
              <a:t>에서 각 태그에 마우스를 올려보세요</a:t>
            </a:r>
            <a:r>
              <a:rPr kumimoji="1" lang="en-US" altLang="ko-KR" dirty="0"/>
              <a:t>!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399383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AC39486-C60B-48C9-8AEA-3C774CE83D4D}"/>
              </a:ext>
            </a:extLst>
          </p:cNvPr>
          <p:cNvSpPr txBox="1">
            <a:spLocks/>
          </p:cNvSpPr>
          <p:nvPr/>
        </p:nvSpPr>
        <p:spPr>
          <a:xfrm>
            <a:off x="4406900" y="4216400"/>
            <a:ext cx="6019800" cy="572770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block?</a:t>
            </a:r>
          </a:p>
          <a:p>
            <a:pPr marL="571500" indent="-571500" hangingPunct="1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dirty="0"/>
              <a:t>한 줄을 다 차지하네</a:t>
            </a:r>
            <a:r>
              <a:rPr kumimoji="1" lang="en-US" altLang="ko-KR" dirty="0"/>
              <a:t>?</a:t>
            </a:r>
          </a:p>
          <a:p>
            <a:pPr marL="571500" indent="-571500" hangingPunct="1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3AB7BC"/>
                </a:solidFill>
              </a:rPr>
              <a:t>y</a:t>
            </a:r>
            <a:r>
              <a:rPr kumimoji="1" lang="ko-KR" altLang="en-US" dirty="0">
                <a:solidFill>
                  <a:srgbClr val="3AB7BC"/>
                </a:solidFill>
              </a:rPr>
              <a:t>축 정렬이 가능</a:t>
            </a:r>
            <a:endParaRPr kumimoji="1" lang="en-US" altLang="ko-KR" dirty="0">
              <a:solidFill>
                <a:srgbClr val="3AB7BC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961E1E5-FA46-4A88-93B8-0FBF7FC45E97}"/>
              </a:ext>
            </a:extLst>
          </p:cNvPr>
          <p:cNvSpPr txBox="1">
            <a:spLocks/>
          </p:cNvSpPr>
          <p:nvPr/>
        </p:nvSpPr>
        <p:spPr>
          <a:xfrm>
            <a:off x="10426700" y="4216400"/>
            <a:ext cx="7454900" cy="588010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inline?</a:t>
            </a:r>
            <a:endParaRPr kumimoji="1" lang="en-US" altLang="en-US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 hangingPunct="1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ko-KR" altLang="en-US" dirty="0"/>
              <a:t>포함된 내용만큼만 차지하네</a:t>
            </a:r>
            <a:r>
              <a:rPr kumimoji="1" lang="en-US" altLang="ko-KR" dirty="0"/>
              <a:t>?</a:t>
            </a:r>
          </a:p>
          <a:p>
            <a:pPr marL="571500" indent="-571500" hangingPunct="1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3AB7BC"/>
                </a:solidFill>
              </a:rPr>
              <a:t>x</a:t>
            </a:r>
            <a:r>
              <a:rPr kumimoji="1" lang="ko-KR" altLang="en-US" dirty="0">
                <a:solidFill>
                  <a:srgbClr val="3AB7BC"/>
                </a:solidFill>
              </a:rPr>
              <a:t>축 정렬이 가능</a:t>
            </a:r>
            <a:endParaRPr kumimoji="1" lang="ko-Kore-KR" altLang="en-US" dirty="0">
              <a:solidFill>
                <a:srgbClr val="3AB7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3641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inline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block</a:t>
            </a:r>
            <a:endParaRPr kumimoji="1" lang="ko-Kore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FAC39486-C60B-48C9-8AEA-3C774CE83D4D}"/>
              </a:ext>
            </a:extLst>
          </p:cNvPr>
          <p:cNvSpPr txBox="1">
            <a:spLocks/>
          </p:cNvSpPr>
          <p:nvPr/>
        </p:nvSpPr>
        <p:spPr>
          <a:xfrm>
            <a:off x="4267200" y="2895174"/>
            <a:ext cx="4871200" cy="756962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r" hangingPunct="1">
              <a:lnSpc>
                <a:spcPct val="150000"/>
              </a:lnSpc>
            </a:pPr>
            <a:r>
              <a:rPr kumimoji="1" lang="en-US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block</a:t>
            </a:r>
          </a:p>
          <a:p>
            <a:pPr algn="r" hangingPunct="1">
              <a:lnSpc>
                <a:spcPct val="100000"/>
              </a:lnSpc>
            </a:pPr>
            <a:endParaRPr kumimoji="1" lang="en-US" altLang="en-US" sz="4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algn="r"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&lt;h1&gt; ~ &lt;h6&gt;</a:t>
            </a:r>
          </a:p>
          <a:p>
            <a:pPr algn="r"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&lt;p&gt;</a:t>
            </a:r>
          </a:p>
          <a:p>
            <a:pPr algn="r"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kumimoji="1" lang="en-US" altLang="en-US" dirty="0" err="1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ul</a:t>
            </a: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algn="r"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kumimoji="1" lang="en-US" altLang="en-US" dirty="0" err="1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ol</a:t>
            </a: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</a:p>
          <a:p>
            <a:pPr algn="r"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&lt;li&gt;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E549F62-A23F-4067-921A-AEFB5BD721AF}"/>
              </a:ext>
            </a:extLst>
          </p:cNvPr>
          <p:cNvSpPr txBox="1">
            <a:spLocks/>
          </p:cNvSpPr>
          <p:nvPr/>
        </p:nvSpPr>
        <p:spPr>
          <a:xfrm>
            <a:off x="10495801" y="2895174"/>
            <a:ext cx="8432097" cy="756962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inline</a:t>
            </a:r>
          </a:p>
          <a:p>
            <a:pPr hangingPunct="1">
              <a:lnSpc>
                <a:spcPct val="100000"/>
              </a:lnSpc>
            </a:pPr>
            <a:endParaRPr kumimoji="1" lang="en-US" altLang="en-US" sz="4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lang="en-US" altLang="en-US" dirty="0"/>
              <a:t>&lt;a&gt;</a:t>
            </a:r>
          </a:p>
          <a:p>
            <a:pPr hangingPunct="1">
              <a:lnSpc>
                <a:spcPct val="150000"/>
              </a:lnSpc>
            </a:pPr>
            <a:r>
              <a:rPr lang="en-US" altLang="en-US" dirty="0"/>
              <a:t>&lt;</a:t>
            </a:r>
            <a:r>
              <a:rPr lang="en-US" altLang="en-US" dirty="0" err="1"/>
              <a:t>img</a:t>
            </a:r>
            <a:r>
              <a:rPr lang="en-US" altLang="en-US" dirty="0"/>
              <a:t>&gt;</a:t>
            </a: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&lt;strong&gt;</a:t>
            </a: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&lt;</a:t>
            </a:r>
            <a:r>
              <a:rPr kumimoji="1" lang="en-US" altLang="en-US" dirty="0" err="1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em</a:t>
            </a:r>
            <a:r>
              <a:rPr kumimoji="1" lang="en-US" altLang="en-US" dirty="0">
                <a:latin typeface="엘리스 디지털코딩체" panose="020B0609000101010101" pitchFamily="49" charset="-127"/>
                <a:ea typeface="엘리스 디지털코딩체" panose="020B0609000101010101" pitchFamily="49" charset="-127"/>
              </a:rPr>
              <a:t>&gt;</a:t>
            </a:r>
            <a:endParaRPr kumimoji="1" lang="en-US" altLang="en-US" sz="4000" dirty="0">
              <a:latin typeface="엘리스 디지털코딩체" panose="020B0609000101010101" pitchFamily="49" charset="-127"/>
              <a:ea typeface="엘리스 디지털코딩체" panose="020B0609000101010101" pitchFamily="49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15A147-CE96-405B-858A-87E9B4089A92}"/>
              </a:ext>
            </a:extLst>
          </p:cNvPr>
          <p:cNvCxnSpPr>
            <a:cxnSpLocks/>
          </p:cNvCxnSpPr>
          <p:nvPr/>
        </p:nvCxnSpPr>
        <p:spPr>
          <a:xfrm>
            <a:off x="9817100" y="2895174"/>
            <a:ext cx="0" cy="6540926"/>
          </a:xfrm>
          <a:prstGeom prst="line">
            <a:avLst/>
          </a:prstGeom>
          <a:noFill/>
          <a:ln w="38100" cap="flat">
            <a:solidFill>
              <a:srgbClr val="504FA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CD591F-270E-44F3-A185-2471750D9DCF}"/>
              </a:ext>
            </a:extLst>
          </p:cNvPr>
          <p:cNvCxnSpPr>
            <a:cxnSpLocks/>
          </p:cNvCxnSpPr>
          <p:nvPr/>
        </p:nvCxnSpPr>
        <p:spPr>
          <a:xfrm flipH="1">
            <a:off x="5397500" y="4191000"/>
            <a:ext cx="8890000" cy="0"/>
          </a:xfrm>
          <a:prstGeom prst="line">
            <a:avLst/>
          </a:prstGeom>
          <a:noFill/>
          <a:ln w="38100" cap="flat">
            <a:solidFill>
              <a:srgbClr val="504FA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7564012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&lt;div&gt;, &lt;span&gt;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DA58832-F154-4049-A8B9-F52B3C46D1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222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11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6338B8F-0B73-49BE-B6D6-5E0968D7F884}"/>
              </a:ext>
            </a:extLst>
          </p:cNvPr>
          <p:cNvSpPr txBox="1">
            <a:spLocks/>
          </p:cNvSpPr>
          <p:nvPr/>
        </p:nvSpPr>
        <p:spPr>
          <a:xfrm>
            <a:off x="1054800" y="46737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&gt;1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&gt;2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&gt;3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&gt;4</a:t>
            </a:r>
            <a:r>
              <a:rPr kumimoji="1" lang="ko-KR" altLang="en-US" dirty="0"/>
              <a:t>번 영역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endParaRPr kumimoji="1" lang="en-US" altLang="ko-KR" dirty="0"/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5BC2B96-4CF9-4041-B841-580978370505}"/>
              </a:ext>
            </a:extLst>
          </p:cNvPr>
          <p:cNvSpPr txBox="1">
            <a:spLocks/>
          </p:cNvSpPr>
          <p:nvPr/>
        </p:nvSpPr>
        <p:spPr>
          <a:xfrm>
            <a:off x="10160000" y="40211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11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3BA172-1783-4B8C-B933-0E23924E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5032374"/>
            <a:ext cx="4200525" cy="1609725"/>
          </a:xfrm>
          <a:prstGeom prst="rect">
            <a:avLst/>
          </a:prstGeom>
        </p:spPr>
      </p:pic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A38EBCDB-431C-4159-94A9-F1B152B0D2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division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block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단위의 공간 구분을 위해 사용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span </a:t>
            </a:r>
            <a:r>
              <a:rPr lang="ko-KR" altLang="en-US" dirty="0"/>
              <a:t>그대로의 의미이며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inline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단위의 공간 구분을 위해 사용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1255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8BAF04-6377-904C-B2CC-CC6499BD7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1.</a:t>
            </a:r>
          </a:p>
          <a:p>
            <a:r>
              <a:rPr kumimoji="1" lang="en-US" altLang="ko-KR" dirty="0"/>
              <a:t>02.</a:t>
            </a:r>
          </a:p>
          <a:p>
            <a:r>
              <a:rPr kumimoji="1" lang="en-US" altLang="ko-KR" dirty="0"/>
              <a:t>03.</a:t>
            </a:r>
          </a:p>
          <a:p>
            <a:r>
              <a:rPr kumimoji="1" lang="en-US" altLang="ko-KR" dirty="0"/>
              <a:t>04.</a:t>
            </a:r>
          </a:p>
          <a:p>
            <a:r>
              <a:rPr kumimoji="1" lang="en-US" altLang="ko-KR" dirty="0"/>
              <a:t>05.</a:t>
            </a:r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4A59C-1B26-0E42-A399-472CB1C81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ko-KR" altLang="en-US" dirty="0"/>
              <a:t>시작하기 전에</a:t>
            </a:r>
            <a:endParaRPr kumimoji="1" lang="en-US" altLang="ko-Kore-KR" dirty="0"/>
          </a:p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r>
              <a:rPr kumimoji="1" lang="en-US" altLang="ko-KR" dirty="0"/>
              <a:t>HTML</a:t>
            </a:r>
            <a:r>
              <a:rPr kumimoji="1" lang="ko-KR" altLang="en-US" dirty="0"/>
              <a:t>의 기본 개념 잡기</a:t>
            </a:r>
            <a:endParaRPr kumimoji="1" lang="en-US" altLang="ko-KR" dirty="0"/>
          </a:p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  <a:p>
            <a:r>
              <a:rPr kumimoji="1" lang="en-US" altLang="ko-Kore-KR" dirty="0"/>
              <a:t>CSS </a:t>
            </a:r>
            <a:r>
              <a:rPr kumimoji="1" lang="ko-KR" altLang="en-US" dirty="0"/>
              <a:t>맛보기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40194546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일반적인 웹사이트 구조</a:t>
            </a:r>
            <a:endParaRPr kumimoji="1" lang="ko-Kore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70AE22C-A7E0-4B24-A03C-E4144736D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"/>
          <a:stretch/>
        </p:blipFill>
        <p:spPr>
          <a:xfrm>
            <a:off x="3336953" y="2569661"/>
            <a:ext cx="13646095" cy="482287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190140-5271-4848-A81F-FEE45C736091}"/>
              </a:ext>
            </a:extLst>
          </p:cNvPr>
          <p:cNvSpPr/>
          <p:nvPr/>
        </p:nvSpPr>
        <p:spPr>
          <a:xfrm>
            <a:off x="3336953" y="2562209"/>
            <a:ext cx="13646095" cy="612667"/>
          </a:xfrm>
          <a:prstGeom prst="rect">
            <a:avLst/>
          </a:prstGeom>
          <a:solidFill>
            <a:srgbClr val="3AB7BC">
              <a:alpha val="50196"/>
            </a:srgbClr>
          </a:solidFill>
          <a:ln w="76200" cap="flat">
            <a:solidFill>
              <a:srgbClr val="3AB7B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header</a:t>
            </a: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8F2E38D-3A89-4D48-B0E1-9A4EDCCC1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9" r="1861" b="19873"/>
          <a:stretch/>
        </p:blipFill>
        <p:spPr>
          <a:xfrm>
            <a:off x="3336953" y="7414329"/>
            <a:ext cx="13646095" cy="315207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E9CA94-1374-4768-9233-C0252663A481}"/>
              </a:ext>
            </a:extLst>
          </p:cNvPr>
          <p:cNvSpPr/>
          <p:nvPr/>
        </p:nvSpPr>
        <p:spPr>
          <a:xfrm>
            <a:off x="3336953" y="7493604"/>
            <a:ext cx="13646095" cy="3152072"/>
          </a:xfrm>
          <a:prstGeom prst="rect">
            <a:avLst/>
          </a:prstGeom>
          <a:solidFill>
            <a:srgbClr val="504FA1">
              <a:alpha val="50196"/>
            </a:srgbClr>
          </a:solidFill>
          <a:ln w="76200" cap="flat">
            <a:solidFill>
              <a:srgbClr val="504FA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footer</a:t>
            </a:r>
          </a:p>
          <a:p>
            <a:pPr marL="0" marR="0" indent="0" algn="ctr" defTabSz="684609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30A226-7324-4A14-A67A-E60AD10872DD}"/>
              </a:ext>
            </a:extLst>
          </p:cNvPr>
          <p:cNvSpPr/>
          <p:nvPr/>
        </p:nvSpPr>
        <p:spPr>
          <a:xfrm>
            <a:off x="3336952" y="3238929"/>
            <a:ext cx="13646095" cy="4175399"/>
          </a:xfrm>
          <a:prstGeom prst="rect">
            <a:avLst/>
          </a:prstGeom>
          <a:solidFill>
            <a:srgbClr val="F5CA52">
              <a:alpha val="50196"/>
            </a:srgbClr>
          </a:solidFill>
          <a:ln w="76200" cap="flat">
            <a:solidFill>
              <a:srgbClr val="F5CA5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main</a:t>
            </a: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070234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&lt;header&gt;, &lt;nav&gt;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DA58832-F154-4049-A8B9-F52B3C46D1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222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6338B8F-0B73-49BE-B6D6-5E0968D7F884}"/>
              </a:ext>
            </a:extLst>
          </p:cNvPr>
          <p:cNvSpPr txBox="1">
            <a:spLocks/>
          </p:cNvSpPr>
          <p:nvPr/>
        </p:nvSpPr>
        <p:spPr>
          <a:xfrm>
            <a:off x="1054800" y="46737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header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nav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&lt;</a:t>
            </a:r>
            <a:r>
              <a:rPr kumimoji="1" lang="en-US" altLang="en-US" dirty="0" err="1">
                <a:solidFill>
                  <a:srgbClr val="3AB7BC"/>
                </a:solidFill>
              </a:rPr>
              <a:t>ul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	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&gt;&lt;</a:t>
            </a:r>
            <a:r>
              <a:rPr kumimoji="1" lang="en-US" altLang="en-US" dirty="0">
                <a:solidFill>
                  <a:srgbClr val="3AB7BC"/>
                </a:solidFill>
              </a:rPr>
              <a:t>a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메뉴</a:t>
            </a:r>
            <a:r>
              <a:rPr kumimoji="1" lang="en-US" altLang="ko-KR" dirty="0"/>
              <a:t>1&lt;/</a:t>
            </a:r>
            <a:r>
              <a:rPr kumimoji="1" lang="en-US" altLang="ko-KR" dirty="0">
                <a:solidFill>
                  <a:srgbClr val="3AB7BC"/>
                </a:solidFill>
              </a:rPr>
              <a:t>a</a:t>
            </a:r>
            <a:r>
              <a:rPr kumimoji="1" lang="en-US" altLang="ko-KR" dirty="0"/>
              <a:t>&gt;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	&lt;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&gt;&lt;</a:t>
            </a:r>
            <a:r>
              <a:rPr kumimoji="1" lang="en-US" altLang="en-US" dirty="0">
                <a:solidFill>
                  <a:srgbClr val="3AB7BC"/>
                </a:solidFill>
              </a:rPr>
              <a:t>a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메뉴</a:t>
            </a:r>
            <a:r>
              <a:rPr kumimoji="1" lang="en-US" altLang="ko-KR" dirty="0"/>
              <a:t>2&lt;/</a:t>
            </a:r>
            <a:r>
              <a:rPr kumimoji="1" lang="en-US" altLang="ko-KR" dirty="0">
                <a:solidFill>
                  <a:srgbClr val="3AB7BC"/>
                </a:solidFill>
              </a:rPr>
              <a:t>a</a:t>
            </a:r>
            <a:r>
              <a:rPr kumimoji="1" lang="en-US" altLang="ko-KR" dirty="0"/>
              <a:t>&gt;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li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&lt;/</a:t>
            </a:r>
            <a:r>
              <a:rPr kumimoji="1" lang="en-US" altLang="en-US" dirty="0" err="1">
                <a:solidFill>
                  <a:srgbClr val="3AB7BC"/>
                </a:solidFill>
              </a:rPr>
              <a:t>ul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&lt;/</a:t>
            </a:r>
            <a:r>
              <a:rPr kumimoji="1" lang="en-US" altLang="en-US" dirty="0">
                <a:solidFill>
                  <a:srgbClr val="3AB7BC"/>
                </a:solidFill>
              </a:rPr>
              <a:t>nav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header</a:t>
            </a:r>
            <a:r>
              <a:rPr kumimoji="1" lang="en-US" altLang="ko-KR" dirty="0"/>
              <a:t>&gt;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5BC2B96-4CF9-4041-B841-580978370505}"/>
              </a:ext>
            </a:extLst>
          </p:cNvPr>
          <p:cNvSpPr txBox="1">
            <a:spLocks/>
          </p:cNvSpPr>
          <p:nvPr/>
        </p:nvSpPr>
        <p:spPr>
          <a:xfrm>
            <a:off x="10160000" y="40211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12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A38EBCDB-431C-4159-94A9-F1B152B0D2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header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웹사이트의 머리글을 의미 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navigation</a:t>
            </a:r>
            <a:r>
              <a:rPr lang="ko-KR" altLang="en-US" dirty="0"/>
              <a:t>의 약자이며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주로 메뉴버튼을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64CE7D-952B-4729-800C-888D6D5A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780" y="4872037"/>
            <a:ext cx="38290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6741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&lt;main&gt;, &lt;article&gt;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DA58832-F154-4049-A8B9-F52B3C46D1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222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13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6338B8F-0B73-49BE-B6D6-5E0968D7F884}"/>
              </a:ext>
            </a:extLst>
          </p:cNvPr>
          <p:cNvSpPr txBox="1">
            <a:spLocks/>
          </p:cNvSpPr>
          <p:nvPr/>
        </p:nvSpPr>
        <p:spPr>
          <a:xfrm>
            <a:off x="1054800" y="46737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main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article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&lt;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오늘의 일기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h1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  <a:r>
              <a:rPr kumimoji="1" lang="ko-KR" altLang="en-US" dirty="0"/>
              <a:t>오늘은 비가 온다</a:t>
            </a:r>
            <a:r>
              <a:rPr kumimoji="1" lang="en-US" altLang="ko-KR" dirty="0"/>
              <a:t>.</a:t>
            </a:r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&lt;/</a:t>
            </a:r>
            <a:r>
              <a:rPr kumimoji="1" lang="en-US" altLang="en-US" dirty="0">
                <a:solidFill>
                  <a:srgbClr val="3AB7BC"/>
                </a:solidFill>
              </a:rPr>
              <a:t>article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main</a:t>
            </a:r>
            <a:r>
              <a:rPr kumimoji="1" lang="en-US" altLang="ko-KR" dirty="0"/>
              <a:t>&gt;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5BC2B96-4CF9-4041-B841-580978370505}"/>
              </a:ext>
            </a:extLst>
          </p:cNvPr>
          <p:cNvSpPr txBox="1">
            <a:spLocks/>
          </p:cNvSpPr>
          <p:nvPr/>
        </p:nvSpPr>
        <p:spPr>
          <a:xfrm>
            <a:off x="10160000" y="40211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13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A38EBCDB-431C-4159-94A9-F1B152B0D2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main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body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내의 주요 컨텐츠를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article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사이트 내 독립적인 구분을 의미 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블로그 글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뉴스 기사</a:t>
            </a:r>
            <a:r>
              <a:rPr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CA3C7D-64AF-4C9B-A0DF-02E384B0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4876800"/>
            <a:ext cx="4010025" cy="2286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66DAD7-74EC-4749-AF5A-956F6BDBFDB0}"/>
              </a:ext>
            </a:extLst>
          </p:cNvPr>
          <p:cNvCxnSpPr>
            <a:cxnSpLocks/>
          </p:cNvCxnSpPr>
          <p:nvPr/>
        </p:nvCxnSpPr>
        <p:spPr>
          <a:xfrm>
            <a:off x="3057700" y="6990856"/>
            <a:ext cx="4206700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5D9714-05DE-4EBF-BC02-BAF72C32EC2E}"/>
              </a:ext>
            </a:extLst>
          </p:cNvPr>
          <p:cNvSpPr txBox="1"/>
          <p:nvPr/>
        </p:nvSpPr>
        <p:spPr>
          <a:xfrm>
            <a:off x="5512121" y="5638658"/>
            <a:ext cx="8901121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article </a:t>
            </a: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내 필수요소</a:t>
            </a:r>
          </a:p>
        </p:txBody>
      </p:sp>
    </p:spTree>
    <p:extLst>
      <p:ext uri="{BB962C8B-B14F-4D97-AF65-F5344CB8AC3E}">
        <p14:creationId xmlns:p14="http://schemas.microsoft.com/office/powerpoint/2010/main" val="3459454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&lt;footer&gt; </a:t>
            </a:r>
            <a:r>
              <a:rPr kumimoji="1" lang="ko-KR" altLang="en-US" dirty="0"/>
              <a:t>태그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DA58832-F154-4049-A8B9-F52B3C46D1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40222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14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76338B8F-0B73-49BE-B6D6-5E0968D7F884}"/>
              </a:ext>
            </a:extLst>
          </p:cNvPr>
          <p:cNvSpPr txBox="1">
            <a:spLocks/>
          </p:cNvSpPr>
          <p:nvPr/>
        </p:nvSpPr>
        <p:spPr>
          <a:xfrm>
            <a:off x="1054800" y="46737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footer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		</a:t>
            </a:r>
            <a:r>
              <a:rPr kumimoji="1" lang="ko-KR" altLang="en-US" dirty="0"/>
              <a:t>주소</a:t>
            </a:r>
            <a:r>
              <a:rPr kumimoji="1" lang="en-US" altLang="ko-KR" dirty="0"/>
              <a:t>: </a:t>
            </a:r>
            <a:r>
              <a:rPr kumimoji="1" lang="ko-KR" altLang="en-US" dirty="0"/>
              <a:t>대전광역시 유성구</a:t>
            </a:r>
            <a:r>
              <a:rPr kumimoji="1" lang="en-US" altLang="ko-KR" dirty="0"/>
              <a:t>...</a:t>
            </a:r>
            <a:endParaRPr kumimoji="1" lang="en-US" altLang="en-US" dirty="0"/>
          </a:p>
          <a:p>
            <a:pPr hangingPunct="1"/>
            <a:r>
              <a:rPr kumimoji="1" lang="en-US" altLang="en-US" dirty="0"/>
              <a:t>	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pPr hangingPunct="1"/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footer</a:t>
            </a:r>
            <a:r>
              <a:rPr kumimoji="1" lang="en-US" altLang="ko-KR" dirty="0"/>
              <a:t>&gt;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5BC2B96-4CF9-4041-B841-580978370505}"/>
              </a:ext>
            </a:extLst>
          </p:cNvPr>
          <p:cNvSpPr txBox="1">
            <a:spLocks/>
          </p:cNvSpPr>
          <p:nvPr/>
        </p:nvSpPr>
        <p:spPr>
          <a:xfrm>
            <a:off x="10160000" y="4021117"/>
            <a:ext cx="1362580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14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A38EBCDB-431C-4159-94A9-F1B152B0D2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0057" y="2077256"/>
            <a:ext cx="17805251" cy="1550659"/>
          </a:xfrm>
        </p:spPr>
        <p:txBody>
          <a:bodyPr/>
          <a:lstStyle/>
          <a:p>
            <a:r>
              <a:rPr lang="en-US" altLang="ko-KR" dirty="0">
                <a:solidFill>
                  <a:srgbClr val="605FB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footer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웹사이트의 맨 하단을 의미</a:t>
            </a:r>
            <a:endParaRPr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r>
              <a:rPr lang="ko-KR" altLang="en-US" dirty="0"/>
              <a:t>주로 저작권</a:t>
            </a:r>
            <a:r>
              <a:rPr lang="en-US" altLang="ko-KR" dirty="0"/>
              <a:t>, </a:t>
            </a:r>
            <a:r>
              <a:rPr lang="ko-KR" altLang="en-US" dirty="0"/>
              <a:t>작성자 등의 정보를 적음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B56AE2-F4AF-4407-8A24-12874C38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202" y="5044266"/>
            <a:ext cx="58864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6020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기본 구조를 적용해보자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FAB3C4D-D854-446F-BDEC-7D3FD79FFB41}"/>
              </a:ext>
            </a:extLst>
          </p:cNvPr>
          <p:cNvSpPr txBox="1">
            <a:spLocks/>
          </p:cNvSpPr>
          <p:nvPr/>
        </p:nvSpPr>
        <p:spPr>
          <a:xfrm>
            <a:off x="1385812" y="2374474"/>
            <a:ext cx="8774188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dirty="0"/>
              <a:t>아까 진행했던 실습에 이어서</a:t>
            </a:r>
            <a:r>
              <a:rPr kumimoji="1" lang="en-US" altLang="ko-KR" dirty="0"/>
              <a:t>,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상단에 메뉴를 추가</a:t>
            </a:r>
            <a:endParaRPr kumimoji="1" lang="en-US" altLang="ko-KR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하단에 저작권 정보를 추가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03348-1B43-4705-BCCF-38197FC6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513" y="990769"/>
            <a:ext cx="6296418" cy="104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5019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기본 구조를 적용해보자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03348-1B43-4705-BCCF-38197FC62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23"/>
          <a:stretch/>
        </p:blipFill>
        <p:spPr>
          <a:xfrm>
            <a:off x="5246760" y="3235205"/>
            <a:ext cx="10333844" cy="69178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09E707-41E0-4C0D-9C0B-A0A1436188F0}"/>
              </a:ext>
            </a:extLst>
          </p:cNvPr>
          <p:cNvSpPr/>
          <p:nvPr/>
        </p:nvSpPr>
        <p:spPr>
          <a:xfrm>
            <a:off x="5246761" y="3186034"/>
            <a:ext cx="10235696" cy="936601"/>
          </a:xfrm>
          <a:prstGeom prst="rect">
            <a:avLst/>
          </a:prstGeom>
          <a:solidFill>
            <a:srgbClr val="3AB7BC">
              <a:alpha val="50196"/>
            </a:srgbClr>
          </a:solidFill>
          <a:ln w="76200" cap="flat">
            <a:solidFill>
              <a:srgbClr val="3AB7BC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header</a:t>
            </a: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D95AB5-6F87-4A79-B4CF-5FEA970538C4}"/>
              </a:ext>
            </a:extLst>
          </p:cNvPr>
          <p:cNvSpPr/>
          <p:nvPr/>
        </p:nvSpPr>
        <p:spPr>
          <a:xfrm>
            <a:off x="5246760" y="4171806"/>
            <a:ext cx="10235696" cy="6030462"/>
          </a:xfrm>
          <a:prstGeom prst="rect">
            <a:avLst/>
          </a:prstGeom>
          <a:solidFill>
            <a:srgbClr val="F5CA52">
              <a:alpha val="50196"/>
            </a:srgbClr>
          </a:solidFill>
          <a:ln w="76200" cap="flat">
            <a:solidFill>
              <a:srgbClr val="F5CA5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main</a:t>
            </a: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0838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으로 구조 잡기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기본 구조를 적용해보자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03348-1B43-4705-BCCF-38197FC62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12"/>
          <a:stretch/>
        </p:blipFill>
        <p:spPr>
          <a:xfrm>
            <a:off x="6216793" y="2414388"/>
            <a:ext cx="9951461" cy="75052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12DEDA1-CCDC-4293-9191-9EBEE650E27B}"/>
              </a:ext>
            </a:extLst>
          </p:cNvPr>
          <p:cNvSpPr/>
          <p:nvPr/>
        </p:nvSpPr>
        <p:spPr>
          <a:xfrm>
            <a:off x="5856920" y="9036394"/>
            <a:ext cx="9760616" cy="903989"/>
          </a:xfrm>
          <a:prstGeom prst="rect">
            <a:avLst/>
          </a:prstGeom>
          <a:solidFill>
            <a:srgbClr val="504FA1">
              <a:alpha val="50196"/>
            </a:srgbClr>
          </a:solidFill>
          <a:ln w="76200" cap="flat">
            <a:solidFill>
              <a:srgbClr val="504FA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>
              <a:lnSpc>
                <a:spcPct val="120000"/>
              </a:lnSpc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footer</a:t>
            </a:r>
          </a:p>
          <a:p>
            <a:pPr marL="0" marR="0" indent="0" algn="ctr" defTabSz="684609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024779-7EE0-4808-98A0-9E7126CB15D2}"/>
              </a:ext>
            </a:extLst>
          </p:cNvPr>
          <p:cNvSpPr/>
          <p:nvPr/>
        </p:nvSpPr>
        <p:spPr>
          <a:xfrm>
            <a:off x="5856920" y="2414389"/>
            <a:ext cx="9760616" cy="6552126"/>
          </a:xfrm>
          <a:prstGeom prst="rect">
            <a:avLst/>
          </a:prstGeom>
          <a:solidFill>
            <a:srgbClr val="F5CA52">
              <a:alpha val="50196"/>
            </a:srgbClr>
          </a:solidFill>
          <a:ln w="76200" cap="flat">
            <a:solidFill>
              <a:srgbClr val="F5CA5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0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main</a:t>
            </a: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200" dirty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  <a:p>
            <a:pPr marL="0" marR="0" indent="0" algn="ctr" defTabSz="684609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5958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ore-KR" dirty="0"/>
              <a:t>CSS </a:t>
            </a:r>
            <a:r>
              <a:rPr kumimoji="1" lang="ko-KR" altLang="en-US" dirty="0"/>
              <a:t>맛보기</a:t>
            </a:r>
            <a:endParaRPr kumimoji="1" lang="en-US" alt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015264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뭘까요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8FAB3C4D-D854-446F-BDEC-7D3FD79FFB41}"/>
              </a:ext>
            </a:extLst>
          </p:cNvPr>
          <p:cNvSpPr txBox="1">
            <a:spLocks/>
          </p:cNvSpPr>
          <p:nvPr/>
        </p:nvSpPr>
        <p:spPr>
          <a:xfrm>
            <a:off x="6013073" y="4025664"/>
            <a:ext cx="5482847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4000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</a:t>
            </a:r>
            <a:r>
              <a:rPr kumimoji="1" lang="en-US" altLang="en-US" sz="4000" dirty="0"/>
              <a:t>ascading </a:t>
            </a:r>
            <a:r>
              <a:rPr kumimoji="1" lang="en-US" altLang="en-US" sz="4000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</a:t>
            </a:r>
            <a:r>
              <a:rPr kumimoji="1" lang="en-US" altLang="en-US" sz="4000" dirty="0"/>
              <a:t>tyle </a:t>
            </a:r>
            <a:r>
              <a:rPr kumimoji="1" lang="en-US" altLang="en-US" sz="4000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</a:t>
            </a:r>
            <a:r>
              <a:rPr kumimoji="1" lang="en-US" altLang="en-US" sz="4000" dirty="0"/>
              <a:t>heet</a:t>
            </a:r>
            <a:endParaRPr kumimoji="1" lang="ko-Kore-KR" altLang="en-US" sz="400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6E770C6-2225-45C4-9A57-570B7A7914A2}"/>
              </a:ext>
            </a:extLst>
          </p:cNvPr>
          <p:cNvSpPr txBox="1">
            <a:spLocks/>
          </p:cNvSpPr>
          <p:nvPr/>
        </p:nvSpPr>
        <p:spPr>
          <a:xfrm>
            <a:off x="6497260" y="5308980"/>
            <a:ext cx="9080499" cy="547393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sz="4000" dirty="0"/>
              <a:t>HTML</a:t>
            </a:r>
            <a:r>
              <a:rPr kumimoji="1" lang="ko-KR" altLang="en-US" sz="4000" dirty="0"/>
              <a:t>로 만들어진 뼈대를 꾸며 줌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각 요소에 레이아웃을 조절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애니메이션 효과도 가능</a:t>
            </a:r>
            <a:r>
              <a:rPr kumimoji="1" lang="en-US" altLang="ko-KR" sz="4000" dirty="0"/>
              <a:t>!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8946923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 구성요소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E94FFE-AFBB-4B36-84BC-AC0914A7269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3BEB31-C86E-466E-8B7F-7BF3CD1C781F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span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1479E07-FA7F-4C75-B013-6F1A79FFFD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3671850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어떤 요소에 스타일을 적용할 지 선택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0ECC-63C5-44BF-B2A2-1E056DCF4279}"/>
              </a:ext>
            </a:extLst>
          </p:cNvPr>
          <p:cNvCxnSpPr>
            <a:cxnSpLocks/>
          </p:cNvCxnSpPr>
          <p:nvPr/>
        </p:nvCxnSpPr>
        <p:spPr>
          <a:xfrm>
            <a:off x="1580513" y="4420755"/>
            <a:ext cx="798767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62767EE-5223-4881-9821-6F68883B0BEE}"/>
              </a:ext>
            </a:extLst>
          </p:cNvPr>
          <p:cNvCxnSpPr>
            <a:cxnSpLocks/>
          </p:cNvCxnSpPr>
          <p:nvPr/>
        </p:nvCxnSpPr>
        <p:spPr>
          <a:xfrm>
            <a:off x="1580513" y="6744855"/>
            <a:ext cx="1048387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12108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시작하기 전에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63074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 구성요소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E94FFE-AFBB-4B36-84BC-AC0914A7269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3BEB31-C86E-466E-8B7F-7BF3CD1C781F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span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1479E07-FA7F-4C75-B013-6F1A79FFFD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4154450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속성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어떤 속성을 적용할 지 정의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0ECC-63C5-44BF-B2A2-1E056DCF4279}"/>
              </a:ext>
            </a:extLst>
          </p:cNvPr>
          <p:cNvCxnSpPr>
            <a:cxnSpLocks/>
          </p:cNvCxnSpPr>
          <p:nvPr/>
        </p:nvCxnSpPr>
        <p:spPr>
          <a:xfrm>
            <a:off x="2229516" y="4992255"/>
            <a:ext cx="398078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7606958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 구성요소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E94FFE-AFBB-4B36-84BC-AC0914A7269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3BEB31-C86E-466E-8B7F-7BF3CD1C781F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span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1479E07-FA7F-4C75-B013-6F1A79FFFD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4154450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속성값</a:t>
            </a: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어떤 속성 값을 적용할 지 입력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0ECC-63C5-44BF-B2A2-1E056DCF4279}"/>
              </a:ext>
            </a:extLst>
          </p:cNvPr>
          <p:cNvCxnSpPr>
            <a:cxnSpLocks/>
          </p:cNvCxnSpPr>
          <p:nvPr/>
        </p:nvCxnSpPr>
        <p:spPr>
          <a:xfrm>
            <a:off x="6649116" y="4992255"/>
            <a:ext cx="105978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251354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 구성요소</a:t>
            </a:r>
            <a:endParaRPr kumimoji="1" lang="ko-Kore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E94FFE-AFBB-4B36-84BC-AC0914A7269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3F3BEB31-C86E-466E-8B7F-7BF3CD1C781F}"/>
              </a:ext>
            </a:extLst>
          </p:cNvPr>
          <p:cNvSpPr txBox="1">
            <a:spLocks/>
          </p:cNvSpPr>
          <p:nvPr/>
        </p:nvSpPr>
        <p:spPr>
          <a:xfrm>
            <a:off x="1054800" y="3238654"/>
            <a:ext cx="8820000" cy="57687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span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B1479E07-FA7F-4C75-B013-6F1A79FFFD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75200" y="4154450"/>
            <a:ext cx="8890000" cy="1801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구분자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각 속성과 속성값 간에는 세미콜론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(;)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으로 구분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E0ECC-63C5-44BF-B2A2-1E056DCF4279}"/>
              </a:ext>
            </a:extLst>
          </p:cNvPr>
          <p:cNvCxnSpPr>
            <a:cxnSpLocks/>
          </p:cNvCxnSpPr>
          <p:nvPr/>
        </p:nvCxnSpPr>
        <p:spPr>
          <a:xfrm>
            <a:off x="7594688" y="4992255"/>
            <a:ext cx="42709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7801491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CSS</a:t>
            </a:r>
            <a:r>
              <a:rPr kumimoji="1" lang="ko-KR" altLang="en-US" dirty="0"/>
              <a:t> 어떻게 적용하나요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C4F734A-2C8E-4C10-B134-2C07C2F5424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01800" y="3036850"/>
            <a:ext cx="17563400" cy="69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</a:t>
            </a:r>
            <a:r>
              <a:rPr lang="ko-KR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가지 적용 방법</a:t>
            </a:r>
            <a:endParaRPr lang="en-US" altLang="ko-KR" sz="40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인라인 스타일 </a:t>
            </a:r>
            <a:r>
              <a:rPr lang="en-US" altLang="ko-KR" dirty="0"/>
              <a:t>(Inline Style)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내부 스타일 </a:t>
            </a:r>
            <a:r>
              <a:rPr lang="en-US" altLang="ko-KR" dirty="0"/>
              <a:t>(Internal Style)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외부 스타일 </a:t>
            </a:r>
            <a:r>
              <a:rPr lang="en-US" altLang="ko-KR" dirty="0"/>
              <a:t>(External Style)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93595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 </a:t>
            </a:r>
            <a:r>
              <a:rPr lang="en-US" altLang="ko-KR" dirty="0"/>
              <a:t>(Inline Style)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16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238655"/>
            <a:ext cx="18250788" cy="45845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5CA52"/>
                </a:solidFill>
              </a:rPr>
              <a:t>style</a:t>
            </a:r>
            <a:r>
              <a:rPr kumimoji="1" lang="en-US" altLang="ko-KR" dirty="0"/>
              <a:t>="</a:t>
            </a:r>
            <a:r>
              <a:rPr kumimoji="1" lang="en-US" altLang="ko-KR" dirty="0">
                <a:solidFill>
                  <a:srgbClr val="00AB53"/>
                </a:solidFill>
              </a:rPr>
              <a:t>background-color</a:t>
            </a:r>
            <a:r>
              <a:rPr kumimoji="1" lang="en-US" altLang="ko-KR" dirty="0"/>
              <a:t>: blue;"&gt;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ko-KR" altLang="en-US" dirty="0"/>
              <a:t>저는 인라인 스타일의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span </a:t>
            </a:r>
            <a:r>
              <a:rPr kumimoji="1" lang="en-US" altLang="ko-KR" dirty="0">
                <a:solidFill>
                  <a:srgbClr val="F5CA52"/>
                </a:solidFill>
              </a:rPr>
              <a:t>style</a:t>
            </a:r>
            <a:r>
              <a:rPr kumimoji="1" lang="en-US" altLang="ko-KR" dirty="0"/>
              <a:t>="</a:t>
            </a:r>
            <a:r>
              <a:rPr kumimoji="1" lang="en-US" altLang="ko-KR" dirty="0">
                <a:solidFill>
                  <a:srgbClr val="00AB53"/>
                </a:solidFill>
              </a:rPr>
              <a:t>background-color</a:t>
            </a:r>
            <a:r>
              <a:rPr kumimoji="1" lang="en-US" altLang="ko-KR" dirty="0"/>
              <a:t>: red;"&gt;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인라인 스타일의 </a:t>
            </a:r>
            <a:r>
              <a:rPr kumimoji="1" lang="en-US" altLang="ko-KR" dirty="0"/>
              <a:t>span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16092BD-882C-4B1E-A10E-14F3E6ED0A9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7358" y="8178800"/>
            <a:ext cx="16958310" cy="26162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우선순위가 가장 높은 적용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코드 재활용이 좋지 못함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가급적 쓰지 않는 것이 좋음 </a:t>
            </a:r>
            <a:r>
              <a:rPr kumimoji="1" lang="en-US" altLang="ko-KR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테스트 용도</a:t>
            </a:r>
            <a:r>
              <a:rPr kumimoji="1" lang="en-US" altLang="ko-KR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5018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내부 스타일 </a:t>
            </a:r>
            <a:r>
              <a:rPr lang="en-US" altLang="ko-KR" dirty="0"/>
              <a:t>(Internal Style)</a:t>
            </a: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17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1" y="3238655"/>
            <a:ext cx="8749600" cy="73912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style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		div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	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		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		span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	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		}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style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16092BD-882C-4B1E-A10E-14F3E6ED0A9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87000" y="3238654"/>
            <a:ext cx="8978199" cy="7391245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인라인 스타일 다음으로 우선순위 적용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특정 페이지에서만 적용하기 </a:t>
            </a:r>
            <a:r>
              <a:rPr kumimoji="1" lang="ko-KR" altLang="en-US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위해서 사용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주로 </a:t>
            </a:r>
            <a:r>
              <a:rPr kumimoji="1" lang="en-US" altLang="ko-KR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&lt;head&gt; </a:t>
            </a: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태그 안에 정의</a:t>
            </a:r>
          </a:p>
        </p:txBody>
      </p:sp>
    </p:spTree>
    <p:extLst>
      <p:ext uri="{BB962C8B-B14F-4D97-AF65-F5344CB8AC3E}">
        <p14:creationId xmlns:p14="http://schemas.microsoft.com/office/powerpoint/2010/main" val="237508431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외부 스타일 </a:t>
            </a:r>
            <a:r>
              <a:rPr lang="en-US" altLang="ko-KR" dirty="0"/>
              <a:t>(External Style)</a:t>
            </a:r>
            <a:endParaRPr lang="ko-KR" altLang="en-US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136258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18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238655"/>
            <a:ext cx="18250788" cy="28192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link</a:t>
            </a:r>
            <a:r>
              <a:rPr kumimoji="1" lang="en-US" altLang="ko-KR" dirty="0"/>
              <a:t> </a:t>
            </a:r>
            <a:r>
              <a:rPr kumimoji="1" lang="en-US" altLang="ko-KR" dirty="0" err="1">
                <a:solidFill>
                  <a:srgbClr val="F5CA52"/>
                </a:solidFill>
              </a:rPr>
              <a:t>rel</a:t>
            </a:r>
            <a:r>
              <a:rPr kumimoji="1" lang="en-US" altLang="ko-KR" dirty="0"/>
              <a:t>="stylesheet" </a:t>
            </a:r>
            <a:r>
              <a:rPr kumimoji="1" lang="en-US" altLang="ko-KR" dirty="0" err="1">
                <a:solidFill>
                  <a:srgbClr val="F5CA52"/>
                </a:solidFill>
              </a:rPr>
              <a:t>href</a:t>
            </a:r>
            <a:r>
              <a:rPr kumimoji="1" lang="en-US" altLang="ko-KR" dirty="0"/>
              <a:t>="main.css" /&gt;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16092BD-882C-4B1E-A10E-14F3E6ED0A9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17358" y="6667655"/>
            <a:ext cx="16958310" cy="26162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가장 많이 사용하는 방식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협업에 우수함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여러 </a:t>
            </a:r>
            <a:r>
              <a:rPr kumimoji="1" lang="en-US" altLang="ko-KR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HTML</a:t>
            </a:r>
            <a:r>
              <a:rPr kumimoji="1" lang="ko-KR" altLang="en-US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에 동일한 스타일을 적용할 수 있음</a:t>
            </a: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94976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3905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19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1" y="3035455"/>
            <a:ext cx="8749600" cy="80008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link</a:t>
            </a:r>
            <a:r>
              <a:rPr kumimoji="1" lang="en-US" altLang="ko-KR" dirty="0"/>
              <a:t> </a:t>
            </a:r>
            <a:r>
              <a:rPr kumimoji="1" lang="en-US" altLang="ko-KR" dirty="0" err="1">
                <a:solidFill>
                  <a:srgbClr val="F5CA52"/>
                </a:solidFill>
              </a:rPr>
              <a:t>href</a:t>
            </a:r>
            <a:r>
              <a:rPr kumimoji="1" lang="en-US" altLang="ko-KR" dirty="0"/>
              <a:t>="main.css" /&gt;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head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body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id</a:t>
            </a:r>
            <a:r>
              <a:rPr kumimoji="1" lang="en-US" altLang="ko-KR" dirty="0"/>
              <a:t>="example1"&gt;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="example2"&gt;</a:t>
            </a:r>
          </a:p>
          <a:p>
            <a:pPr hangingPunct="1"/>
            <a:r>
              <a:rPr kumimoji="1" lang="en-US" altLang="ko-KR" dirty="0"/>
              <a:t>	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20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035455"/>
            <a:ext cx="8749600" cy="80008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yellow;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561408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2073777" cy="648997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ko-KR" dirty="0"/>
              <a:t>19-20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0A529-4778-49CF-A3D3-F0C9A686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42" y="3781425"/>
            <a:ext cx="9041258" cy="21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2566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20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9" y="3035455"/>
            <a:ext cx="8749600" cy="80008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yellow;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0375200" y="3186938"/>
            <a:ext cx="8890000" cy="255115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ko-KR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태그 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선택자에 태그명을 그대로 써주면 됨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문서 전체 태그에 적용이 됨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7DEB30-F5E4-4C20-BE5E-E82B286E7D56}"/>
              </a:ext>
            </a:extLst>
          </p:cNvPr>
          <p:cNvSpPr/>
          <p:nvPr/>
        </p:nvSpPr>
        <p:spPr>
          <a:xfrm>
            <a:off x="1485900" y="3345873"/>
            <a:ext cx="6733309" cy="2202872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000476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33689F-C1CF-5E41-9B3A-A3665AB95E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6BB74A-ECE5-FC4C-93A5-0016D83577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시작하기 전에</a:t>
            </a:r>
            <a:endParaRPr kumimoji="1" lang="ko-Kore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F3B679C-6AA3-4E37-9ECC-39883C75E1C6}"/>
              </a:ext>
            </a:extLst>
          </p:cNvPr>
          <p:cNvSpPr txBox="1">
            <a:spLocks/>
          </p:cNvSpPr>
          <p:nvPr/>
        </p:nvSpPr>
        <p:spPr>
          <a:xfrm>
            <a:off x="1052000" y="1490704"/>
            <a:ext cx="18216000" cy="923271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미리 공유 받은 스프레드 시트를 켜주세요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!</a:t>
            </a:r>
          </a:p>
          <a:p>
            <a:pPr algn="l" hangingPunct="1">
              <a:lnSpc>
                <a:spcPct val="150000"/>
              </a:lnSpc>
            </a:pPr>
            <a:endParaRPr kumimoji="1" lang="en-US" altLang="ko-KR" sz="4000" dirty="0">
              <a:solidFill>
                <a:schemeClr val="bg1"/>
              </a:solidFill>
              <a:latin typeface="Spoqa Han Sans Neo Regular" panose="020B0600000101010101" charset="0"/>
              <a:ea typeface="Spoqa Han Sans Neo Regular" panose="020B0600000101010101" charset="0"/>
            </a:endParaRPr>
          </a:p>
          <a:p>
            <a:pPr marL="742950" indent="-742950" algn="l" hangingPunct="1">
              <a:lnSpc>
                <a:spcPct val="200000"/>
              </a:lnSpc>
              <a:buAutoNum type="arabicPeriod"/>
            </a:pP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“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몇 번 핑 찍어주세요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” 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하면 </a:t>
            </a: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해당 번호에 이해도를 적어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주세요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.</a:t>
            </a:r>
          </a:p>
          <a:p>
            <a:pPr marL="742950" indent="-742950" algn="l" hangingPunct="1">
              <a:lnSpc>
                <a:spcPct val="200000"/>
              </a:lnSpc>
              <a:buAutoNum type="arabicPeriod"/>
            </a:pP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이해도는 </a:t>
            </a:r>
            <a:r>
              <a:rPr kumimoji="1" lang="en-US" altLang="ko-KR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0~1 </a:t>
            </a: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사이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를 적어주면 됩니다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.</a:t>
            </a:r>
          </a:p>
          <a:p>
            <a:pPr marL="742950" indent="-742950" algn="l" hangingPunct="1">
              <a:lnSpc>
                <a:spcPct val="200000"/>
              </a:lnSpc>
              <a:buAutoNum type="arabicPeriod"/>
            </a:pP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질문은 </a:t>
            </a:r>
            <a:r>
              <a:rPr kumimoji="1" lang="ko-KR" altLang="en-US" sz="4000" dirty="0" err="1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디스코드의</a:t>
            </a: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강의실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에서 해주시면 됩니다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Regular" panose="020B0600000101010101" charset="0"/>
                <a:ea typeface="Spoqa Han Sans Neo Regular" panose="020B0600000101010101" charset="0"/>
              </a:rPr>
              <a:t>.</a:t>
            </a:r>
            <a:endParaRPr kumimoji="1" lang="en-US" altLang="en-US" sz="4000" dirty="0">
              <a:solidFill>
                <a:schemeClr val="bg1"/>
              </a:solidFill>
              <a:latin typeface="Spoqa Han Sans Neo Regular" panose="020B0600000101010101" charset="0"/>
              <a:ea typeface="Spoqa Han Sans Ne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1855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20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9" y="3035455"/>
            <a:ext cx="8749600" cy="80008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yellow;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0375200" y="5532975"/>
            <a:ext cx="8890000" cy="293215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#ID 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 err="1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앞에 </a:t>
            </a:r>
            <a:r>
              <a:rPr kumimoji="1" lang="ko-KR" altLang="en-US" sz="3200" dirty="0" err="1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샾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(#)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을 붙여주면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ID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를 의미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특정 요소만 적용할 때 사용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중복 사용 불가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36C3F6A-8A5C-419E-BDD4-7B51EB0552D6}"/>
              </a:ext>
            </a:extLst>
          </p:cNvPr>
          <p:cNvSpPr/>
          <p:nvPr/>
        </p:nvSpPr>
        <p:spPr>
          <a:xfrm>
            <a:off x="1444336" y="5678488"/>
            <a:ext cx="7471064" cy="2202872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09449337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20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9" y="3035455"/>
            <a:ext cx="8749600" cy="80008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yellow;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0375200" y="7817818"/>
            <a:ext cx="8890000" cy="267815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#CLASS </a:t>
            </a:r>
            <a:r>
              <a:rPr kumimoji="1" lang="ko-KR" altLang="en-US" dirty="0" err="1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 err="1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선택자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앞에 점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(.)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을 붙여주면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CLASS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를 의미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범용적으로 적용할 때 사용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중복 사용 가능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2717354-D25E-45FB-988A-A4FE77BC5EC1}"/>
              </a:ext>
            </a:extLst>
          </p:cNvPr>
          <p:cNvSpPr/>
          <p:nvPr/>
        </p:nvSpPr>
        <p:spPr>
          <a:xfrm>
            <a:off x="1350818" y="8013725"/>
            <a:ext cx="6733309" cy="2202872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26493960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21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8" y="3492655"/>
            <a:ext cx="9468000" cy="62736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width</a:t>
            </a:r>
            <a:r>
              <a:rPr kumimoji="1" lang="en-US" altLang="ko-KR" dirty="0"/>
              <a:t>: 100%;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height</a:t>
            </a:r>
            <a:r>
              <a:rPr kumimoji="1" lang="en-US" altLang="ko-KR" dirty="0"/>
              <a:t>: 200px;</a:t>
            </a:r>
          </a:p>
          <a:p>
            <a:pPr hangingPunct="1"/>
            <a:r>
              <a:rPr kumimoji="1" lang="en-US" altLang="ko-KR" dirty="0">
                <a:solidFill>
                  <a:srgbClr val="3AB7BC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font-size</a:t>
            </a:r>
            <a:r>
              <a:rPr kumimoji="1" lang="en-US" altLang="ko-KR" dirty="0"/>
              <a:t>: 20px;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font-family</a:t>
            </a:r>
            <a:r>
              <a:rPr kumimoji="1" lang="en-US" altLang="ko-KR" dirty="0"/>
              <a:t>: Arial, sans-serif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font-style</a:t>
            </a:r>
            <a:r>
              <a:rPr kumimoji="1" lang="en-US" altLang="ko-KR" dirty="0"/>
              <a:t>: italic;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font-weight</a:t>
            </a:r>
            <a:r>
              <a:rPr kumimoji="1" lang="en-US" altLang="ko-KR" dirty="0"/>
              <a:t>: bold;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1201400" y="3282282"/>
            <a:ext cx="8063800" cy="702310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#width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요소의 너비를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</a:t>
            </a:r>
            <a:r>
              <a:rPr kumimoji="1" lang="en-US" altLang="ko-KR" sz="3200" dirty="0" err="1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px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%, rem, ...)</a:t>
            </a: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#height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요소의 높이를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</a:t>
            </a:r>
            <a:r>
              <a:rPr kumimoji="1" lang="en-US" altLang="ko-KR" sz="3200" dirty="0" err="1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px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, %, rem, ...)</a:t>
            </a: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#color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글자의 색상을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</a:t>
            </a:r>
            <a:r>
              <a:rPr kumimoji="1" lang="ko-KR" altLang="en-US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#999999, brown, ...)</a:t>
            </a: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4911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21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8" y="3492655"/>
            <a:ext cx="9469584" cy="62736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width</a:t>
            </a:r>
            <a:r>
              <a:rPr kumimoji="1" lang="en-US" altLang="ko-KR" dirty="0"/>
              <a:t>: 100%;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height</a:t>
            </a:r>
            <a:r>
              <a:rPr kumimoji="1" lang="en-US" altLang="ko-KR" dirty="0"/>
              <a:t>: 200px;</a:t>
            </a:r>
          </a:p>
          <a:p>
            <a:pPr hangingPunct="1"/>
            <a:r>
              <a:rPr kumimoji="1" lang="en-US" altLang="ko-KR" dirty="0">
                <a:solidFill>
                  <a:srgbClr val="3AB7BC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font-size</a:t>
            </a:r>
            <a:r>
              <a:rPr kumimoji="1" lang="en-US" altLang="ko-KR" dirty="0"/>
              <a:t>: 20px;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font-family</a:t>
            </a:r>
            <a:r>
              <a:rPr kumimoji="1" lang="en-US" altLang="ko-KR" dirty="0"/>
              <a:t>: Arial, sans-serif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font-style</a:t>
            </a:r>
            <a:r>
              <a:rPr kumimoji="1" lang="en-US" altLang="ko-KR" dirty="0"/>
              <a:t>: italic;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font-weight</a:t>
            </a:r>
            <a:r>
              <a:rPr kumimoji="1" lang="en-US" altLang="ko-KR" dirty="0"/>
              <a:t>: bold;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1211790" y="1915078"/>
            <a:ext cx="8053409" cy="912122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#font-size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글자 크기를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#font-family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글자의 폰트를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여러 개 설정 시 앞에 폰트부터 있는 것을 적용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#font-style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글자의 기울기를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italic)</a:t>
            </a:r>
          </a:p>
          <a:p>
            <a:pPr hangingPunct="1">
              <a:lnSpc>
                <a:spcPct val="100000"/>
              </a:lnSpc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#font-weight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글자의 두께를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bold, 100, 200, ...)</a:t>
            </a: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90811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22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9" y="3492655"/>
            <a:ext cx="8749600" cy="45591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border-style</a:t>
            </a:r>
            <a:r>
              <a:rPr kumimoji="1" lang="en-US" altLang="ko-KR" dirty="0"/>
              <a:t>: solid;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border-color</a:t>
            </a:r>
            <a:r>
              <a:rPr kumimoji="1" lang="en-US" altLang="ko-KR" dirty="0"/>
              <a:t>: black;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border-width</a:t>
            </a:r>
            <a:r>
              <a:rPr kumimoji="1" lang="en-US" altLang="ko-KR" dirty="0"/>
              <a:t>: 1px;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border</a:t>
            </a:r>
            <a:r>
              <a:rPr kumimoji="1" lang="en-US" altLang="ko-KR" dirty="0"/>
              <a:t>: 1px solid black;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0375200" y="1915078"/>
            <a:ext cx="8890000" cy="912122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#border-style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테두리 스타일을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dotted, double, ...)</a:t>
            </a: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rgbClr val="999999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#border-color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테두리 색상을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</a:t>
            </a:r>
            <a:r>
              <a:rPr kumimoji="1" lang="ko-KR" altLang="en-US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#999999, brown, ...)</a:t>
            </a: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#border-width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테두리 두께를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00000"/>
              </a:lnSpc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#border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위 속성들을 한 번에 정의할 수 있음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40896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23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8" y="3492655"/>
            <a:ext cx="9334501" cy="477504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background-image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이미지 경로</a:t>
            </a:r>
            <a:r>
              <a:rPr kumimoji="1" lang="en-US" altLang="ko-KR" dirty="0"/>
              <a:t>);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background-repeat</a:t>
            </a:r>
            <a:r>
              <a:rPr kumimoji="1" lang="en-US" altLang="ko-KR" dirty="0"/>
              <a:t>: no-repeat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hangingPunct="1"/>
            <a:r>
              <a:rPr kumimoji="1" lang="en-US" altLang="ko-KR" dirty="0">
                <a:solidFill>
                  <a:srgbClr val="E8EAED"/>
                </a:solidFill>
                <a:latin typeface="consolas" panose="020B0609020204030204" pitchFamily="49" charset="0"/>
              </a:rPr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background-position</a:t>
            </a:r>
            <a:r>
              <a:rPr kumimoji="1" lang="en-US" altLang="ko-KR" dirty="0"/>
              <a:t>: center;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840B66C-A768-4B6E-9E77-9D26C3F827A6}"/>
              </a:ext>
            </a:extLst>
          </p:cNvPr>
          <p:cNvSpPr txBox="1">
            <a:spLocks/>
          </p:cNvSpPr>
          <p:nvPr/>
        </p:nvSpPr>
        <p:spPr>
          <a:xfrm>
            <a:off x="11430000" y="1894296"/>
            <a:ext cx="7835200" cy="912122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en-US" altLang="ko-KR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background-color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배경의 색상을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en-US" altLang="ko-KR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background-image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배경의 이미지를 설정 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</a:t>
            </a: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여러 개 가능</a:t>
            </a:r>
            <a:r>
              <a:rPr kumimoji="1" lang="en-US" altLang="ko-KR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)</a:t>
            </a:r>
          </a:p>
          <a:p>
            <a:pPr hangingPunct="1">
              <a:lnSpc>
                <a:spcPct val="10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en-US" altLang="ko-KR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background-repeat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배경의 반복 여부를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repeat, repeat-x, round, ...)</a:t>
            </a:r>
          </a:p>
          <a:p>
            <a:pPr hangingPunct="1">
              <a:lnSpc>
                <a:spcPct val="100000"/>
              </a:lnSpc>
            </a:pPr>
            <a:endParaRPr kumimoji="1" lang="en-US" altLang="ko-KR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</a:t>
            </a:r>
            <a:r>
              <a:rPr kumimoji="1" lang="en-US" altLang="ko-KR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background-position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배경의 정렬 위치를 설정 </a:t>
            </a:r>
            <a:r>
              <a:rPr kumimoji="1" lang="en-US" altLang="ko-KR" sz="3200" dirty="0">
                <a:solidFill>
                  <a:srgbClr val="9999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(ex. top, left, ...)</a:t>
            </a:r>
          </a:p>
          <a:p>
            <a:pPr hangingPunct="1">
              <a:lnSpc>
                <a:spcPct val="150000"/>
              </a:lnSpc>
            </a:pP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48105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24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8" y="3490103"/>
            <a:ext cx="18124490" cy="45316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margin-left</a:t>
            </a:r>
            <a:r>
              <a:rPr kumimoji="1" lang="en-US" altLang="ko-KR" dirty="0"/>
              <a:t>: 10px; 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좌</a:t>
            </a:r>
            <a:r>
              <a:rPr kumimoji="1" lang="en-US" altLang="ko-KR" dirty="0">
                <a:solidFill>
                  <a:srgbClr val="999999"/>
                </a:solidFill>
              </a:rPr>
              <a:t>: 10px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margin</a:t>
            </a:r>
            <a:r>
              <a:rPr kumimoji="1" lang="en-US" altLang="ko-KR" dirty="0"/>
              <a:t>: 10px;      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모두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10px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margin</a:t>
            </a:r>
            <a:r>
              <a:rPr kumimoji="1" lang="en-US" altLang="ko-KR" dirty="0"/>
              <a:t>: 10px 20px; 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상하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10px, </a:t>
            </a:r>
            <a:r>
              <a:rPr kumimoji="1" lang="ko-KR" altLang="en-US" dirty="0">
                <a:solidFill>
                  <a:srgbClr val="999999"/>
                </a:solidFill>
              </a:rPr>
              <a:t>좌우</a:t>
            </a:r>
            <a:r>
              <a:rPr kumimoji="1" lang="en-US" altLang="ko-KR" dirty="0">
                <a:solidFill>
                  <a:srgbClr val="999999"/>
                </a:solidFill>
              </a:rPr>
              <a:t>: 20px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margin</a:t>
            </a:r>
            <a:r>
              <a:rPr kumimoji="1" lang="en-US" altLang="ko-KR" dirty="0"/>
              <a:t>: 20px 10px 30px;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상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20px, </a:t>
            </a:r>
            <a:r>
              <a:rPr kumimoji="1" lang="ko-KR" altLang="en-US" dirty="0">
                <a:solidFill>
                  <a:srgbClr val="999999"/>
                </a:solidFill>
              </a:rPr>
              <a:t>좌우</a:t>
            </a:r>
            <a:r>
              <a:rPr kumimoji="1" lang="en-US" altLang="ko-KR" dirty="0">
                <a:solidFill>
                  <a:srgbClr val="999999"/>
                </a:solidFill>
              </a:rPr>
              <a:t>: 10px, </a:t>
            </a:r>
            <a:r>
              <a:rPr kumimoji="1" lang="ko-KR" altLang="en-US" dirty="0">
                <a:solidFill>
                  <a:srgbClr val="999999"/>
                </a:solidFill>
              </a:rPr>
              <a:t>하</a:t>
            </a:r>
            <a:r>
              <a:rPr kumimoji="1" lang="en-US" altLang="ko-KR" dirty="0">
                <a:solidFill>
                  <a:srgbClr val="999999"/>
                </a:solidFill>
              </a:rPr>
              <a:t>: 30px */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FFBB34C-4550-42BC-B780-E9334F3D9027}"/>
              </a:ext>
            </a:extLst>
          </p:cNvPr>
          <p:cNvSpPr txBox="1">
            <a:spLocks/>
          </p:cNvSpPr>
          <p:nvPr/>
        </p:nvSpPr>
        <p:spPr>
          <a:xfrm>
            <a:off x="1652154" y="8375071"/>
            <a:ext cx="17613045" cy="2474192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#margin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바깥 여백 영역을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62830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181098" y="28411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25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181098" y="3490103"/>
            <a:ext cx="18124490" cy="45316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#example1</a:t>
            </a:r>
            <a:r>
              <a:rPr kumimoji="1" lang="en-US" altLang="ko-KR" dirty="0"/>
              <a:t> 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padding-left</a:t>
            </a:r>
            <a:r>
              <a:rPr kumimoji="1" lang="en-US" altLang="ko-KR" dirty="0"/>
              <a:t>: 10px;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좌</a:t>
            </a:r>
            <a:r>
              <a:rPr kumimoji="1" lang="en-US" altLang="ko-KR" dirty="0">
                <a:solidFill>
                  <a:srgbClr val="999999"/>
                </a:solidFill>
              </a:rPr>
              <a:t>: 10px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padding</a:t>
            </a:r>
            <a:r>
              <a:rPr kumimoji="1" lang="en-US" altLang="ko-KR" dirty="0"/>
              <a:t>: 10px;     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모두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10px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padding</a:t>
            </a:r>
            <a:r>
              <a:rPr kumimoji="1" lang="en-US" altLang="ko-KR" dirty="0"/>
              <a:t>: 10px 20px;     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상하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10px, </a:t>
            </a:r>
            <a:r>
              <a:rPr kumimoji="1" lang="ko-KR" altLang="en-US" dirty="0">
                <a:solidFill>
                  <a:srgbClr val="999999"/>
                </a:solidFill>
              </a:rPr>
              <a:t>좌우</a:t>
            </a:r>
            <a:r>
              <a:rPr kumimoji="1" lang="en-US" altLang="ko-KR" dirty="0">
                <a:solidFill>
                  <a:srgbClr val="999999"/>
                </a:solidFill>
              </a:rPr>
              <a:t>: 20px */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padding</a:t>
            </a:r>
            <a:r>
              <a:rPr kumimoji="1" lang="en-US" altLang="ko-KR" dirty="0"/>
              <a:t>: 20px 10px 30px;   </a:t>
            </a:r>
            <a:r>
              <a:rPr kumimoji="1" lang="en-US" altLang="ko-KR" dirty="0">
                <a:solidFill>
                  <a:srgbClr val="999999"/>
                </a:solidFill>
              </a:rPr>
              <a:t>/* </a:t>
            </a:r>
            <a:r>
              <a:rPr kumimoji="1" lang="ko-KR" altLang="en-US" dirty="0">
                <a:solidFill>
                  <a:srgbClr val="999999"/>
                </a:solidFill>
              </a:rPr>
              <a:t>상</a:t>
            </a:r>
            <a:r>
              <a:rPr kumimoji="1" lang="en-US" altLang="ko-KR" dirty="0">
                <a:solidFill>
                  <a:srgbClr val="999999"/>
                </a:solidFill>
              </a:rPr>
              <a:t>:</a:t>
            </a:r>
            <a:r>
              <a:rPr kumimoji="1" lang="ko-KR" altLang="en-US" dirty="0">
                <a:solidFill>
                  <a:srgbClr val="999999"/>
                </a:solidFill>
              </a:rPr>
              <a:t> </a:t>
            </a:r>
            <a:r>
              <a:rPr kumimoji="1" lang="en-US" altLang="ko-KR" dirty="0">
                <a:solidFill>
                  <a:srgbClr val="999999"/>
                </a:solidFill>
              </a:rPr>
              <a:t>20px, </a:t>
            </a:r>
            <a:r>
              <a:rPr kumimoji="1" lang="ko-KR" altLang="en-US" dirty="0">
                <a:solidFill>
                  <a:srgbClr val="999999"/>
                </a:solidFill>
              </a:rPr>
              <a:t>좌우</a:t>
            </a:r>
            <a:r>
              <a:rPr kumimoji="1" lang="en-US" altLang="ko-KR" dirty="0">
                <a:solidFill>
                  <a:srgbClr val="999999"/>
                </a:solidFill>
              </a:rPr>
              <a:t>: 10px, </a:t>
            </a:r>
            <a:r>
              <a:rPr kumimoji="1" lang="ko-KR" altLang="en-US" dirty="0">
                <a:solidFill>
                  <a:srgbClr val="999999"/>
                </a:solidFill>
              </a:rPr>
              <a:t>하</a:t>
            </a:r>
            <a:r>
              <a:rPr kumimoji="1" lang="en-US" altLang="ko-KR" dirty="0">
                <a:solidFill>
                  <a:srgbClr val="999999"/>
                </a:solidFill>
              </a:rPr>
              <a:t>: 30px */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FFBB34C-4550-42BC-B780-E9334F3D9027}"/>
              </a:ext>
            </a:extLst>
          </p:cNvPr>
          <p:cNvSpPr txBox="1">
            <a:spLocks/>
          </p:cNvSpPr>
          <p:nvPr/>
        </p:nvSpPr>
        <p:spPr>
          <a:xfrm>
            <a:off x="1714500" y="8385462"/>
            <a:ext cx="17550700" cy="2474192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504FA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#padding</a:t>
            </a:r>
            <a:endParaRPr kumimoji="1" lang="ko-KR" altLang="en-US" dirty="0">
              <a:solidFill>
                <a:srgbClr val="504FA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안쪽 여백 영역을 설정</a:t>
            </a:r>
            <a:endParaRPr kumimoji="1" lang="en-US" altLang="ko-KR" sz="3200" dirty="0"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487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35860BC-03C6-4C72-9E92-2363702D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511" y="3495676"/>
            <a:ext cx="11975267" cy="403773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주요 속성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6D6C9B-8469-4129-9048-43CEB8196EA9}"/>
              </a:ext>
            </a:extLst>
          </p:cNvPr>
          <p:cNvCxnSpPr>
            <a:cxnSpLocks/>
          </p:cNvCxnSpPr>
          <p:nvPr/>
        </p:nvCxnSpPr>
        <p:spPr>
          <a:xfrm>
            <a:off x="4031672" y="5576889"/>
            <a:ext cx="2971801" cy="0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858C2F-84C7-4CFF-971E-5E921C3F66AE}"/>
              </a:ext>
            </a:extLst>
          </p:cNvPr>
          <p:cNvSpPr txBox="1"/>
          <p:nvPr/>
        </p:nvSpPr>
        <p:spPr>
          <a:xfrm>
            <a:off x="4140522" y="4697526"/>
            <a:ext cx="1859973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padding</a:t>
            </a:r>
            <a:endParaRPr lang="ko-KR" altLang="en-US" sz="3200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BE7A7-B4D2-4759-9ACF-2F385A68822E}"/>
              </a:ext>
            </a:extLst>
          </p:cNvPr>
          <p:cNvSpPr txBox="1"/>
          <p:nvPr/>
        </p:nvSpPr>
        <p:spPr>
          <a:xfrm>
            <a:off x="8828809" y="4769118"/>
            <a:ext cx="1859973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margin</a:t>
            </a:r>
            <a:endParaRPr lang="ko-KR" altLang="en-US" sz="3200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D1EEEA-3507-4DA9-92B3-46BDF1697E02}"/>
              </a:ext>
            </a:extLst>
          </p:cNvPr>
          <p:cNvCxnSpPr>
            <a:cxnSpLocks/>
          </p:cNvCxnSpPr>
          <p:nvPr/>
        </p:nvCxnSpPr>
        <p:spPr>
          <a:xfrm>
            <a:off x="11333018" y="5808518"/>
            <a:ext cx="0" cy="649921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F44428-2450-4670-A044-ECB54E72631C}"/>
              </a:ext>
            </a:extLst>
          </p:cNvPr>
          <p:cNvCxnSpPr>
            <a:cxnSpLocks/>
          </p:cNvCxnSpPr>
          <p:nvPr/>
        </p:nvCxnSpPr>
        <p:spPr>
          <a:xfrm>
            <a:off x="8617950" y="5605751"/>
            <a:ext cx="1918432" cy="0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342E52-EC06-4B89-B4D1-EB94FB1490FC}"/>
              </a:ext>
            </a:extLst>
          </p:cNvPr>
          <p:cNvSpPr txBox="1"/>
          <p:nvPr/>
        </p:nvSpPr>
        <p:spPr>
          <a:xfrm>
            <a:off x="10515600" y="6355400"/>
            <a:ext cx="1859973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padding</a:t>
            </a:r>
            <a:endParaRPr lang="ko-KR" altLang="en-US" sz="3200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1CCB6-4DED-4192-8078-3445FE0497D1}"/>
              </a:ext>
            </a:extLst>
          </p:cNvPr>
          <p:cNvSpPr txBox="1"/>
          <p:nvPr/>
        </p:nvSpPr>
        <p:spPr>
          <a:xfrm>
            <a:off x="5347116" y="5413662"/>
            <a:ext cx="1859973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margin</a:t>
            </a:r>
            <a:endParaRPr lang="ko-KR" altLang="en-US" sz="3200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495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요소의 상속 개념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3905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26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035455"/>
            <a:ext cx="8982817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="example1"&gt;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="example2"&gt;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27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035455"/>
            <a:ext cx="8749600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.example1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brown;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 span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green; }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58C29A3-B4EE-4A76-B048-8F5564363CCC}"/>
              </a:ext>
            </a:extLst>
          </p:cNvPr>
          <p:cNvCxnSpPr>
            <a:cxnSpLocks/>
          </p:cNvCxnSpPr>
          <p:nvPr/>
        </p:nvCxnSpPr>
        <p:spPr>
          <a:xfrm>
            <a:off x="10982125" y="4244109"/>
            <a:ext cx="2183157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73CD89-CB2D-430A-A697-4AA15A29E34D}"/>
              </a:ext>
            </a:extLst>
          </p:cNvPr>
          <p:cNvSpPr txBox="1"/>
          <p:nvPr/>
        </p:nvSpPr>
        <p:spPr>
          <a:xfrm>
            <a:off x="12827321" y="4080022"/>
            <a:ext cx="3746179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 err="1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띄워쓰기</a:t>
            </a: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구분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CC04238-2706-44C0-BBC9-DB1D756CBF3A}"/>
              </a:ext>
            </a:extLst>
          </p:cNvPr>
          <p:cNvCxnSpPr>
            <a:cxnSpLocks/>
          </p:cNvCxnSpPr>
          <p:nvPr/>
        </p:nvCxnSpPr>
        <p:spPr>
          <a:xfrm>
            <a:off x="1761924" y="4172527"/>
            <a:ext cx="1064403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1C6DA8-D80E-4915-917B-D971F848EB21}"/>
              </a:ext>
            </a:extLst>
          </p:cNvPr>
          <p:cNvSpPr txBox="1"/>
          <p:nvPr/>
        </p:nvSpPr>
        <p:spPr>
          <a:xfrm>
            <a:off x="1810442" y="3005987"/>
            <a:ext cx="1015885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부모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EE11C70-EC31-4EC2-B53E-6EB313900E14}"/>
              </a:ext>
            </a:extLst>
          </p:cNvPr>
          <p:cNvCxnSpPr>
            <a:cxnSpLocks/>
          </p:cNvCxnSpPr>
          <p:nvPr/>
        </p:nvCxnSpPr>
        <p:spPr>
          <a:xfrm>
            <a:off x="2294125" y="4755431"/>
            <a:ext cx="523928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CE6CBD-0F5A-4946-8772-C57AFCCEB5D5}"/>
              </a:ext>
            </a:extLst>
          </p:cNvPr>
          <p:cNvSpPr txBox="1"/>
          <p:nvPr/>
        </p:nvSpPr>
        <p:spPr>
          <a:xfrm>
            <a:off x="4405824" y="3525441"/>
            <a:ext cx="1015885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자식</a:t>
            </a:r>
          </a:p>
        </p:txBody>
      </p:sp>
    </p:spTree>
    <p:extLst>
      <p:ext uri="{BB962C8B-B14F-4D97-AF65-F5344CB8AC3E}">
        <p14:creationId xmlns:p14="http://schemas.microsoft.com/office/powerpoint/2010/main" val="2875155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4357886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요소의 상속 개념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3905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26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035455"/>
            <a:ext cx="8982817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="example1"&gt;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="example2"&gt;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27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035455"/>
            <a:ext cx="8749600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.example1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brown;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 span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green; }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EE11C70-EC31-4EC2-B53E-6EB313900E14}"/>
              </a:ext>
            </a:extLst>
          </p:cNvPr>
          <p:cNvCxnSpPr>
            <a:cxnSpLocks/>
          </p:cNvCxnSpPr>
          <p:nvPr/>
        </p:nvCxnSpPr>
        <p:spPr>
          <a:xfrm>
            <a:off x="2294125" y="4755431"/>
            <a:ext cx="523928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E8FF0C-59E1-47E9-9242-0B2BAFB2D4D4}"/>
              </a:ext>
            </a:extLst>
          </p:cNvPr>
          <p:cNvCxnSpPr>
            <a:cxnSpLocks/>
          </p:cNvCxnSpPr>
          <p:nvPr/>
        </p:nvCxnSpPr>
        <p:spPr>
          <a:xfrm>
            <a:off x="11122934" y="5468940"/>
            <a:ext cx="2270948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63E9F2-4286-4C36-8A7F-7F5489880EF3}"/>
              </a:ext>
            </a:extLst>
          </p:cNvPr>
          <p:cNvSpPr txBox="1"/>
          <p:nvPr/>
        </p:nvSpPr>
        <p:spPr>
          <a:xfrm>
            <a:off x="18137077" y="3899118"/>
            <a:ext cx="1241970" cy="75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충돌</a:t>
            </a: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?</a:t>
            </a:r>
            <a:endParaRPr lang="ko-KR" altLang="en-US" sz="3200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EC9F2E71-1929-432D-B0FF-3E15AF4829A7}"/>
              </a:ext>
            </a:extLst>
          </p:cNvPr>
          <p:cNvSpPr/>
          <p:nvPr/>
        </p:nvSpPr>
        <p:spPr>
          <a:xfrm>
            <a:off x="17721893" y="3804973"/>
            <a:ext cx="301336" cy="1224225"/>
          </a:xfrm>
          <a:prstGeom prst="rightBracke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758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요소의 상속 개념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3905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26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035455"/>
            <a:ext cx="8982817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="example1"&gt;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="example2"&gt;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27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035455"/>
            <a:ext cx="8749600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.example1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brown;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 span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green; }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EE11C70-EC31-4EC2-B53E-6EB313900E14}"/>
              </a:ext>
            </a:extLst>
          </p:cNvPr>
          <p:cNvCxnSpPr>
            <a:cxnSpLocks/>
          </p:cNvCxnSpPr>
          <p:nvPr/>
        </p:nvCxnSpPr>
        <p:spPr>
          <a:xfrm>
            <a:off x="2294125" y="7103777"/>
            <a:ext cx="5239284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E8FF0C-59E1-47E9-9242-0B2BAFB2D4D4}"/>
              </a:ext>
            </a:extLst>
          </p:cNvPr>
          <p:cNvCxnSpPr>
            <a:cxnSpLocks/>
          </p:cNvCxnSpPr>
          <p:nvPr/>
        </p:nvCxnSpPr>
        <p:spPr>
          <a:xfrm>
            <a:off x="11008634" y="6528812"/>
            <a:ext cx="4369911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3873971-13DB-4559-9DBD-D9072BD84EEE}"/>
              </a:ext>
            </a:extLst>
          </p:cNvPr>
          <p:cNvCxnSpPr>
            <a:cxnSpLocks/>
          </p:cNvCxnSpPr>
          <p:nvPr/>
        </p:nvCxnSpPr>
        <p:spPr>
          <a:xfrm>
            <a:off x="1761924" y="4172527"/>
            <a:ext cx="1064403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05CCAC8-AC17-420A-AFDF-0BA15D5F4C99}"/>
              </a:ext>
            </a:extLst>
          </p:cNvPr>
          <p:cNvSpPr txBox="1"/>
          <p:nvPr/>
        </p:nvSpPr>
        <p:spPr>
          <a:xfrm>
            <a:off x="14776099" y="6528812"/>
            <a:ext cx="3746179" cy="12373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div </a:t>
            </a: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와 </a:t>
            </a:r>
            <a:r>
              <a:rPr lang="en-US" altLang="ko-KR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.example2 </a:t>
            </a:r>
            <a:r>
              <a:rPr lang="ko-KR" altLang="en-US" sz="3200" dirty="0">
                <a:solidFill>
                  <a:srgbClr val="EA4464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사이에 공백 없음</a:t>
            </a:r>
          </a:p>
        </p:txBody>
      </p:sp>
    </p:spTree>
    <p:extLst>
      <p:ext uri="{BB962C8B-B14F-4D97-AF65-F5344CB8AC3E}">
        <p14:creationId xmlns:p14="http://schemas.microsoft.com/office/powerpoint/2010/main" val="108996980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요소의 상속 개념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3905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26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035455"/>
            <a:ext cx="8982817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="example1"&gt;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span1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="example2"&gt;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	&lt;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span2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.&lt;/</a:t>
            </a:r>
            <a:r>
              <a:rPr kumimoji="1" lang="en-US" altLang="ko-KR" dirty="0">
                <a:solidFill>
                  <a:srgbClr val="3AB7BC"/>
                </a:solidFill>
              </a:rPr>
              <a:t>span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383905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27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035455"/>
            <a:ext cx="8749600" cy="698138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.example1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brown;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div.example2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div span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green; }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EE11C70-EC31-4EC2-B53E-6EB313900E14}"/>
              </a:ext>
            </a:extLst>
          </p:cNvPr>
          <p:cNvCxnSpPr>
            <a:cxnSpLocks/>
          </p:cNvCxnSpPr>
          <p:nvPr/>
        </p:nvCxnSpPr>
        <p:spPr>
          <a:xfrm>
            <a:off x="2384158" y="7082995"/>
            <a:ext cx="4941433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AE8FF0C-59E1-47E9-9242-0B2BAFB2D4D4}"/>
              </a:ext>
            </a:extLst>
          </p:cNvPr>
          <p:cNvCxnSpPr>
            <a:cxnSpLocks/>
          </p:cNvCxnSpPr>
          <p:nvPr/>
        </p:nvCxnSpPr>
        <p:spPr>
          <a:xfrm>
            <a:off x="11102151" y="8918722"/>
            <a:ext cx="2021567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659A5-3F42-4232-8ED8-E087CF7C0912}"/>
              </a:ext>
            </a:extLst>
          </p:cNvPr>
          <p:cNvCxnSpPr>
            <a:cxnSpLocks/>
          </p:cNvCxnSpPr>
          <p:nvPr/>
        </p:nvCxnSpPr>
        <p:spPr>
          <a:xfrm>
            <a:off x="2993758" y="8274486"/>
            <a:ext cx="6732133" cy="0"/>
          </a:xfrm>
          <a:prstGeom prst="line">
            <a:avLst/>
          </a:prstGeom>
          <a:noFill/>
          <a:ln w="5715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8894658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선택자의 종류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587105"/>
            <a:ext cx="2073777" cy="648997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ko-KR" dirty="0"/>
              <a:t>24-25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0CFBF-AFEF-46BB-ABF2-77D742BD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96" y="3603048"/>
            <a:ext cx="81153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2489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적용 우선순위 </a:t>
            </a:r>
            <a:r>
              <a:rPr lang="en-US" altLang="ko-KR" dirty="0"/>
              <a:t>(Cascading)</a:t>
            </a: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202858EC-D098-4303-B6A5-E2F914B3E446}"/>
              </a:ext>
            </a:extLst>
          </p:cNvPr>
          <p:cNvSpPr txBox="1">
            <a:spLocks/>
          </p:cNvSpPr>
          <p:nvPr/>
        </p:nvSpPr>
        <p:spPr>
          <a:xfrm>
            <a:off x="1701800" y="3036850"/>
            <a:ext cx="17563400" cy="6948000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ko-KR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다음 </a:t>
            </a:r>
            <a:r>
              <a:rPr lang="en-US" altLang="ko-KR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</a:t>
            </a:r>
            <a:r>
              <a:rPr lang="ko-KR" altLang="en-US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가지에 의해서 결정됨</a:t>
            </a:r>
            <a:r>
              <a:rPr lang="en-US" altLang="ko-KR" sz="40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</a:p>
          <a:p>
            <a:pPr hangingPunct="1">
              <a:lnSpc>
                <a:spcPct val="150000"/>
              </a:lnSpc>
            </a:pPr>
            <a:endParaRPr lang="en-US" altLang="ko-KR" dirty="0"/>
          </a:p>
          <a:p>
            <a:pPr marL="742950" indent="-742950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순서 </a:t>
            </a:r>
            <a:r>
              <a:rPr lang="en-US" altLang="ko-KR" dirty="0"/>
              <a:t>(</a:t>
            </a:r>
            <a:r>
              <a:rPr lang="ko-KR" altLang="en-US" dirty="0"/>
              <a:t>코드를 정의한 순서</a:t>
            </a:r>
            <a:r>
              <a:rPr lang="en-US" altLang="ko-KR" dirty="0"/>
              <a:t>)</a:t>
            </a:r>
          </a:p>
          <a:p>
            <a:pPr marL="742950" indent="-742950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중요도 </a:t>
            </a:r>
            <a:r>
              <a:rPr lang="en-US" altLang="ko-KR" dirty="0"/>
              <a:t>(CSS</a:t>
            </a:r>
            <a:r>
              <a:rPr lang="ko-KR" altLang="en-US" dirty="0"/>
              <a:t>가 어디에 선언 되었는가</a:t>
            </a:r>
            <a:r>
              <a:rPr lang="en-US" altLang="ko-KR" dirty="0"/>
              <a:t>?)</a:t>
            </a:r>
          </a:p>
          <a:p>
            <a:pPr marL="742950" indent="-742950" hangingPunct="1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명시도 </a:t>
            </a:r>
            <a:r>
              <a:rPr lang="en-US" altLang="ko-KR" dirty="0"/>
              <a:t>(</a:t>
            </a:r>
            <a:r>
              <a:rPr lang="ko-KR" altLang="en-US" dirty="0"/>
              <a:t>대상을 얼마나 </a:t>
            </a:r>
            <a:r>
              <a:rPr lang="ko-KR" altLang="en-US" dirty="0" err="1"/>
              <a:t>디테일하게</a:t>
            </a:r>
            <a:r>
              <a:rPr lang="ko-KR" altLang="en-US" dirty="0"/>
              <a:t> 선언했는가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62190456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적용 우선순위 </a:t>
            </a:r>
            <a:r>
              <a:rPr lang="en-US" altLang="ko-KR" dirty="0"/>
              <a:t>(Cascading) - </a:t>
            </a:r>
            <a:r>
              <a:rPr lang="ko-KR" altLang="en-US" dirty="0"/>
              <a:t>순서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51496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503046"/>
            <a:ext cx="8749601" cy="516297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="example"&gt;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851496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29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503046"/>
            <a:ext cx="8749600" cy="516297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</a:t>
            </a:r>
            <a:r>
              <a:rPr kumimoji="1" lang="en-US" altLang="ko-KR" dirty="0" err="1">
                <a:solidFill>
                  <a:srgbClr val="EA4464"/>
                </a:solidFill>
              </a:rPr>
              <a:t>div.example</a:t>
            </a:r>
            <a:r>
              <a:rPr kumimoji="1" lang="en-US" altLang="ko-KR" dirty="0">
                <a:solidFill>
                  <a:srgbClr val="EA4464"/>
                </a:solidFill>
              </a:rPr>
              <a:t>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</a:t>
            </a:r>
          </a:p>
          <a:p>
            <a:pPr hangingPunct="1"/>
            <a:r>
              <a:rPr kumimoji="1" lang="en-US" altLang="ko-KR" dirty="0"/>
              <a:t>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</a:t>
            </a:r>
            <a:r>
              <a:rPr kumimoji="1" lang="en-US" altLang="ko-KR" dirty="0" err="1">
                <a:solidFill>
                  <a:srgbClr val="EA4464"/>
                </a:solidFill>
              </a:rPr>
              <a:t>div.example</a:t>
            </a:r>
            <a:r>
              <a:rPr kumimoji="1" lang="en-US" altLang="ko-KR" dirty="0">
                <a:solidFill>
                  <a:srgbClr val="EA4464"/>
                </a:solidFill>
              </a:rPr>
              <a:t> </a:t>
            </a:r>
            <a:r>
              <a:rPr kumimoji="1" lang="en-US" altLang="ko-KR" dirty="0"/>
              <a:t>{</a:t>
            </a:r>
          </a:p>
          <a:p>
            <a:pPr hangingPunct="1"/>
            <a:r>
              <a:rPr kumimoji="1" lang="en-US" altLang="ko-KR" dirty="0"/>
              <a:t>	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</a:t>
            </a:r>
          </a:p>
          <a:p>
            <a:pPr hangingPunct="1"/>
            <a:r>
              <a:rPr kumimoji="1" lang="en-US" altLang="ko-KR" dirty="0"/>
              <a:t>}</a:t>
            </a:r>
          </a:p>
        </p:txBody>
      </p:sp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1F0D4BE7-9ED2-400B-B133-E6712E5E2648}"/>
              </a:ext>
            </a:extLst>
          </p:cNvPr>
          <p:cNvSpPr txBox="1">
            <a:spLocks/>
          </p:cNvSpPr>
          <p:nvPr/>
        </p:nvSpPr>
        <p:spPr>
          <a:xfrm>
            <a:off x="6629399" y="9242708"/>
            <a:ext cx="7294419" cy="1235704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나중에 선언된 값</a:t>
            </a:r>
            <a:r>
              <a:rPr lang="ko-KR" altLang="en-US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이 최종 선언 값이 됨</a:t>
            </a:r>
            <a:r>
              <a:rPr lang="en-US" altLang="ko-KR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2582415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적용 우선순위 </a:t>
            </a:r>
            <a:r>
              <a:rPr lang="en-US" altLang="ko-KR" dirty="0"/>
              <a:t>(Cascading) - </a:t>
            </a:r>
            <a:r>
              <a:rPr lang="ko-KR" altLang="en-US" dirty="0"/>
              <a:t>중요도</a:t>
            </a:r>
            <a:endParaRPr lang="en-US" altLang="ko-KR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F7B5E807-CE82-4F74-A890-865F8733912C}"/>
              </a:ext>
            </a:extLst>
          </p:cNvPr>
          <p:cNvSpPr txBox="1">
            <a:spLocks/>
          </p:cNvSpPr>
          <p:nvPr/>
        </p:nvSpPr>
        <p:spPr>
          <a:xfrm>
            <a:off x="2982191" y="5129800"/>
            <a:ext cx="15016665" cy="907319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인라인 스타일  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&gt;  </a:t>
            </a:r>
            <a:r>
              <a:rPr kumimoji="1" lang="ko-KR" altLang="en-US" sz="4000" dirty="0">
                <a:solidFill>
                  <a:srgbClr val="F5CA5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내부 스타일  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&gt;  </a:t>
            </a:r>
            <a:r>
              <a:rPr kumimoji="1" lang="ko-KR" altLang="en-US" sz="4000" dirty="0">
                <a:solidFill>
                  <a:srgbClr val="00AB53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외부 스타일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 </a:t>
            </a:r>
            <a:r>
              <a:rPr kumimoji="1" lang="en-US" altLang="ko-KR" sz="40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&gt;  </a:t>
            </a:r>
            <a:r>
              <a:rPr kumimoji="1" lang="ko-KR" altLang="en-US" sz="40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브라우저 기본 스타일</a:t>
            </a:r>
          </a:p>
        </p:txBody>
      </p:sp>
    </p:spTree>
    <p:extLst>
      <p:ext uri="{BB962C8B-B14F-4D97-AF65-F5344CB8AC3E}">
        <p14:creationId xmlns:p14="http://schemas.microsoft.com/office/powerpoint/2010/main" val="50253685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4800" y="1213403"/>
            <a:ext cx="18215999" cy="701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적용 우선순위 </a:t>
            </a:r>
            <a:r>
              <a:rPr lang="en-US" altLang="ko-KR" dirty="0"/>
              <a:t>(Cascading) - </a:t>
            </a:r>
            <a:r>
              <a:rPr lang="ko-KR" altLang="en-US" dirty="0"/>
              <a:t>명시도</a:t>
            </a:r>
            <a:endParaRPr lang="en-US" altLang="ko-KR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AD00DFF-6806-439E-97DA-C4D63F9FFB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82673"/>
            <a:ext cx="3949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30</a:t>
            </a:r>
            <a:r>
              <a:rPr kumimoji="1" lang="ko-KR" altLang="en-US" dirty="0"/>
              <a:t> </a:t>
            </a:r>
            <a:r>
              <a:rPr kumimoji="1" lang="en-US" altLang="ko-KR" dirty="0"/>
              <a:t>: example.html</a:t>
            </a:r>
            <a:endParaRPr kumimoji="1" lang="ko-Kore-KR" altLang="en-US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4A79DB89-45DE-4FFC-9984-35F99E380EB5}"/>
              </a:ext>
            </a:extLst>
          </p:cNvPr>
          <p:cNvSpPr txBox="1">
            <a:spLocks/>
          </p:cNvSpPr>
          <p:nvPr/>
        </p:nvSpPr>
        <p:spPr>
          <a:xfrm>
            <a:off x="1054800" y="3534223"/>
            <a:ext cx="8749601" cy="528766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/>
              <a:t>&lt;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	&lt;</a:t>
            </a:r>
            <a:r>
              <a:rPr kumimoji="1" lang="en-US" altLang="ko-KR" dirty="0">
                <a:solidFill>
                  <a:srgbClr val="3AB7BC"/>
                </a:solidFill>
              </a:rPr>
              <a:t>div </a:t>
            </a:r>
            <a:r>
              <a:rPr kumimoji="1" lang="en-US" altLang="ko-KR" dirty="0">
                <a:solidFill>
                  <a:srgbClr val="F5CA52"/>
                </a:solidFill>
              </a:rPr>
              <a:t>class</a:t>
            </a:r>
            <a:r>
              <a:rPr kumimoji="1" lang="en-US" altLang="ko-KR" dirty="0"/>
              <a:t>="class" </a:t>
            </a:r>
            <a:r>
              <a:rPr kumimoji="1" lang="en-US" altLang="ko-KR" dirty="0">
                <a:solidFill>
                  <a:srgbClr val="F5CA52"/>
                </a:solidFill>
              </a:rPr>
              <a:t>id</a:t>
            </a:r>
            <a:r>
              <a:rPr kumimoji="1" lang="en-US" altLang="ko-KR" dirty="0"/>
              <a:t>="id"&gt;</a:t>
            </a:r>
          </a:p>
          <a:p>
            <a:pPr hangingPunct="1"/>
            <a:r>
              <a:rPr kumimoji="1" lang="en-US" altLang="ko-KR" dirty="0"/>
              <a:t>		</a:t>
            </a:r>
            <a:r>
              <a:rPr kumimoji="1" lang="ko-KR" altLang="en-US" dirty="0"/>
              <a:t>저는 </a:t>
            </a:r>
            <a:r>
              <a:rPr kumimoji="1" lang="en-US" altLang="ko-KR" dirty="0"/>
              <a:t>div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</a:p>
          <a:p>
            <a:pPr hangingPunct="1"/>
            <a:r>
              <a:rPr kumimoji="1" lang="en-US" altLang="ko-KR" dirty="0"/>
              <a:t>	&lt;/</a:t>
            </a:r>
            <a:r>
              <a:rPr kumimoji="1" lang="en-US" altLang="ko-KR" dirty="0">
                <a:solidFill>
                  <a:srgbClr val="3AB7BC"/>
                </a:solidFill>
              </a:rPr>
              <a:t>div</a:t>
            </a:r>
            <a:r>
              <a:rPr kumimoji="1" lang="en-US" altLang="ko-KR" dirty="0"/>
              <a:t>&gt;</a:t>
            </a:r>
          </a:p>
          <a:p>
            <a:pPr hangingPunct="1"/>
            <a:r>
              <a:rPr kumimoji="1" lang="en-US" altLang="ko-KR" dirty="0"/>
              <a:t>&lt;/</a:t>
            </a:r>
            <a:r>
              <a:rPr kumimoji="1" lang="en-US" altLang="ko-KR" dirty="0">
                <a:solidFill>
                  <a:srgbClr val="3AB7BC"/>
                </a:solidFill>
              </a:rPr>
              <a:t>body</a:t>
            </a:r>
            <a:r>
              <a:rPr kumimoji="1" lang="en-US" altLang="ko-KR" dirty="0"/>
              <a:t>&gt;</a:t>
            </a: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1A4A3B97-D33E-407A-9579-3096479E9890}"/>
              </a:ext>
            </a:extLst>
          </p:cNvPr>
          <p:cNvSpPr txBox="1">
            <a:spLocks/>
          </p:cNvSpPr>
          <p:nvPr/>
        </p:nvSpPr>
        <p:spPr>
          <a:xfrm>
            <a:off x="10515598" y="2882673"/>
            <a:ext cx="3035302" cy="648997"/>
          </a:xfrm>
          <a:prstGeom prst="rect">
            <a:avLst/>
          </a:prstGeom>
          <a:solidFill>
            <a:srgbClr val="BAB9E6"/>
          </a:solidFill>
        </p:spPr>
        <p:txBody>
          <a:bodyPr wrap="square"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예제 </a:t>
            </a:r>
            <a:r>
              <a:rPr kumimoji="1" lang="en-US" altLang="ko-KR" dirty="0"/>
              <a:t>31 : main.css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DACC98E6-DE64-4611-AF2D-F6911A296A6B}"/>
              </a:ext>
            </a:extLst>
          </p:cNvPr>
          <p:cNvSpPr txBox="1">
            <a:spLocks/>
          </p:cNvSpPr>
          <p:nvPr/>
        </p:nvSpPr>
        <p:spPr>
          <a:xfrm>
            <a:off x="10515599" y="3534223"/>
            <a:ext cx="8749600" cy="5287663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chemeClr val="tx1"/>
                </a:solidFill>
                <a:uFillTx/>
                <a:latin typeface="Elice DigitalCoding" panose="020B0609000101010101" pitchFamily="49" charset="-127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body div</a:t>
            </a:r>
            <a:r>
              <a:rPr kumimoji="1" lang="en-US" altLang="ko-KR" dirty="0"/>
              <a:t> 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blue;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.class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brown;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 err="1">
                <a:solidFill>
                  <a:srgbClr val="EA4464"/>
                </a:solidFill>
              </a:rPr>
              <a:t>div.class</a:t>
            </a:r>
            <a:r>
              <a:rPr kumimoji="1" lang="en-US" altLang="ko-KR" dirty="0">
                <a:solidFill>
                  <a:srgbClr val="EA4464"/>
                </a:solidFill>
              </a:rPr>
              <a:t>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red; }</a:t>
            </a:r>
          </a:p>
          <a:p>
            <a:pPr hangingPunct="1"/>
            <a:endParaRPr kumimoji="1" lang="en-US" altLang="ko-KR" dirty="0"/>
          </a:p>
          <a:p>
            <a:pPr hangingPunct="1"/>
            <a:r>
              <a:rPr kumimoji="1" lang="en-US" altLang="ko-KR" dirty="0">
                <a:solidFill>
                  <a:srgbClr val="EA4464"/>
                </a:solidFill>
              </a:rPr>
              <a:t>#id </a:t>
            </a:r>
            <a:r>
              <a:rPr kumimoji="1" lang="en-US" altLang="ko-KR" dirty="0"/>
              <a:t>{ </a:t>
            </a:r>
            <a:r>
              <a:rPr kumimoji="1" lang="en-US" altLang="ko-KR" dirty="0">
                <a:solidFill>
                  <a:srgbClr val="3AB7BC"/>
                </a:solidFill>
              </a:rPr>
              <a:t>color</a:t>
            </a:r>
            <a:r>
              <a:rPr kumimoji="1" lang="en-US" altLang="ko-KR" dirty="0"/>
              <a:t>: green; }</a:t>
            </a:r>
          </a:p>
        </p:txBody>
      </p:sp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2A74252E-85B6-4ACF-87DA-1CC6DC39C529}"/>
              </a:ext>
            </a:extLst>
          </p:cNvPr>
          <p:cNvSpPr txBox="1">
            <a:spLocks/>
          </p:cNvSpPr>
          <p:nvPr/>
        </p:nvSpPr>
        <p:spPr>
          <a:xfrm>
            <a:off x="6172198" y="9303014"/>
            <a:ext cx="8686800" cy="1235704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ko-KR" altLang="en-US" dirty="0" err="1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디테일하게</a:t>
            </a:r>
            <a:r>
              <a:rPr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선언</a:t>
            </a:r>
            <a:r>
              <a:rPr lang="ko-KR" altLang="en-US" dirty="0"/>
              <a:t>될수록 우선순위가 높아짐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7772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맛보기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HTML</a:t>
            </a:r>
            <a:r>
              <a:rPr kumimoji="1" lang="ko-KR" altLang="en-US" dirty="0"/>
              <a:t>에 디자인을 입혀보자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D3BD9F-5891-48A3-A3BC-37F92EC0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52" y="938935"/>
            <a:ext cx="5345023" cy="10491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69EAA2-07F6-45AB-9440-3FA92094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10" y="2091349"/>
            <a:ext cx="5632604" cy="93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0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8647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FCE3CE-037A-7D46-8E12-FBACA89B1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89589" y="5013324"/>
            <a:ext cx="18215999" cy="701676"/>
          </a:xfrm>
        </p:spPr>
        <p:txBody>
          <a:bodyPr/>
          <a:lstStyle/>
          <a:p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“</a:t>
            </a:r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인터넷에 연결된 컴퓨터들을 통해 사람들이 공유할 수 있는 전세계적인 정보 공간</a:t>
            </a:r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”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웹이란 무엇일까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World Wide Web (WWW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W3</a:t>
            </a:r>
            <a:r>
              <a:rPr kumimoji="1" lang="en-US" altLang="en-US" dirty="0"/>
              <a:t>)</a:t>
            </a:r>
            <a:endParaRPr kumimoji="1" lang="ko-Kore-KR" altLang="en-US" dirty="0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959504AB-3901-4EB0-9C73-9E2CAE35EF52}"/>
              </a:ext>
            </a:extLst>
          </p:cNvPr>
          <p:cNvSpPr txBox="1">
            <a:spLocks/>
          </p:cNvSpPr>
          <p:nvPr/>
        </p:nvSpPr>
        <p:spPr>
          <a:xfrm>
            <a:off x="6128187" y="6276111"/>
            <a:ext cx="8063626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solidFill>
                  <a:srgbClr val="3AB7BC"/>
                </a:solidFill>
              </a:rPr>
              <a:t>즉</a:t>
            </a:r>
            <a:r>
              <a:rPr kumimoji="1" lang="en-US" altLang="ko-KR" dirty="0">
                <a:solidFill>
                  <a:srgbClr val="3AB7BC"/>
                </a:solidFill>
              </a:rPr>
              <a:t>, </a:t>
            </a:r>
            <a:r>
              <a:rPr kumimoji="1" lang="ko-KR" altLang="en-US" dirty="0">
                <a:solidFill>
                  <a:srgbClr val="3AB7BC"/>
                </a:solidFill>
              </a:rPr>
              <a:t>지금 우리가 쓰는 인터넷을 의미</a:t>
            </a:r>
            <a:endParaRPr kumimoji="1" lang="ko-Kore-KR" altLang="en-US" dirty="0">
              <a:solidFill>
                <a:srgbClr val="3AB7BC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DBA7EAFE-3975-4B76-8093-834E133CB77F}"/>
              </a:ext>
            </a:extLst>
          </p:cNvPr>
          <p:cNvSpPr txBox="1">
            <a:spLocks/>
          </p:cNvSpPr>
          <p:nvPr/>
        </p:nvSpPr>
        <p:spPr>
          <a:xfrm>
            <a:off x="17640472" y="10960487"/>
            <a:ext cx="1624727" cy="330095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출처</a:t>
            </a:r>
            <a:r>
              <a:rPr kumimoji="1" lang="en-US" altLang="ko-KR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: </a:t>
            </a:r>
            <a:r>
              <a:rPr kumimoji="1" lang="ko-KR" altLang="en-US" sz="1800" dirty="0">
                <a:solidFill>
                  <a:srgbClr val="999999"/>
                </a:solidFill>
                <a:latin typeface="Spoqa Han Sans Neo Light" panose="020B0600000101010101" charset="0"/>
                <a:ea typeface="Spoqa Han Sans Neo Light" panose="020B0600000101010101" charset="0"/>
              </a:rPr>
              <a:t>위키백과</a:t>
            </a:r>
            <a:endParaRPr kumimoji="1" lang="ko-Kore-KR" altLang="en-US" sz="1800" dirty="0">
              <a:solidFill>
                <a:srgbClr val="999999"/>
              </a:solidFill>
              <a:latin typeface="Spoqa Han Sans Neo Light" panose="020B0600000101010101" charset="0"/>
              <a:ea typeface="Spoqa Han Sans Neo Light" panose="020B0600000101010101" charset="0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7B5CC140-95BA-414D-B5E9-797066816BD2}"/>
              </a:ext>
            </a:extLst>
          </p:cNvPr>
          <p:cNvSpPr txBox="1">
            <a:spLocks/>
          </p:cNvSpPr>
          <p:nvPr/>
        </p:nvSpPr>
        <p:spPr>
          <a:xfrm>
            <a:off x="6165775" y="7418100"/>
            <a:ext cx="8063626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solidFill>
                  <a:srgbClr val="FE8399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세계 어디서든 접근할 수 있는 공간</a:t>
            </a:r>
            <a:endParaRPr kumimoji="1" lang="ko-Kore-KR" altLang="en-US" dirty="0">
              <a:solidFill>
                <a:srgbClr val="FE8399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09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Gradient">
  <a:themeElements>
    <a:clrScheme name="사용자 지정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flat">
          <a:solidFill>
            <a:srgbClr val="EA4464"/>
          </a:solidFill>
          <a:prstDash val="dash"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bg1">
              <a:lumMod val="95000"/>
              <a:lumOff val="5000"/>
            </a:schemeClr>
          </a:solidFill>
          <a:prstDash val="solid"/>
          <a:miter lim="400000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t">
        <a:spAutoFit/>
      </a:bodyPr>
      <a:lstStyle>
        <a:defPPr marL="0" marR="0" indent="0" algn="l" defTabSz="684609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 dirty="0" smtClean="0">
            <a:ln>
              <a:noFill/>
            </a:ln>
            <a:solidFill>
              <a:schemeClr val="tx2">
                <a:lumMod val="10000"/>
              </a:schemeClr>
            </a:solidFill>
            <a:effectLst/>
            <a:uFillTx/>
            <a:latin typeface="Spoqa Han Sans Neo Regular" panose="020B0500000000000000" pitchFamily="34" charset="0"/>
            <a:ea typeface="Spoqa Han Sans Neo Regular" panose="020B0500000000000000" pitchFamily="34" charset="0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아카데미 강의자료 템플릿_수정중" id="{2C5637E7-5656-824D-B79B-F19096A67559}" vid="{00BCDE54-9857-BA44-A97D-1F727DED83AD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4235</Words>
  <Application>Microsoft Office PowerPoint</Application>
  <PresentationFormat>사용자 지정</PresentationFormat>
  <Paragraphs>1028</Paragraphs>
  <Slides>89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1" baseType="lpstr">
      <vt:lpstr>Elice DigitalBaeum</vt:lpstr>
      <vt:lpstr>Spoqa Han Sans Neo Medium</vt:lpstr>
      <vt:lpstr>Symbol</vt:lpstr>
      <vt:lpstr>Arial</vt:lpstr>
      <vt:lpstr>Spoqa Han Sans Neo Light</vt:lpstr>
      <vt:lpstr>Elice DigitalCoding</vt:lpstr>
      <vt:lpstr>Spoqa Han Sans Neo Regular</vt:lpstr>
      <vt:lpstr>Spoqa Han Sans Neo Bold</vt:lpstr>
      <vt:lpstr>consolas</vt:lpstr>
      <vt:lpstr>SpoqaHanSans-Regular</vt:lpstr>
      <vt:lpstr>엘리스 디지털코딩체</vt:lpstr>
      <vt:lpstr>Gradient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geunhoo.park@navercorp.com</cp:lastModifiedBy>
  <cp:revision>289</cp:revision>
  <dcterms:modified xsi:type="dcterms:W3CDTF">2022-04-10T16:01:54Z</dcterms:modified>
</cp:coreProperties>
</file>